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6" r:id="rId2"/>
    <p:sldId id="256" r:id="rId3"/>
    <p:sldId id="337" r:id="rId4"/>
    <p:sldId id="322" r:id="rId5"/>
    <p:sldId id="327" r:id="rId6"/>
    <p:sldId id="338" r:id="rId7"/>
    <p:sldId id="339" r:id="rId8"/>
    <p:sldId id="345" r:id="rId9"/>
    <p:sldId id="344" r:id="rId10"/>
    <p:sldId id="340" r:id="rId11"/>
    <p:sldId id="334" r:id="rId12"/>
    <p:sldId id="351" r:id="rId13"/>
    <p:sldId id="328" r:id="rId14"/>
    <p:sldId id="343" r:id="rId15"/>
    <p:sldId id="321" r:id="rId16"/>
    <p:sldId id="342" r:id="rId17"/>
    <p:sldId id="350" r:id="rId18"/>
    <p:sldId id="320" r:id="rId19"/>
    <p:sldId id="260" r:id="rId20"/>
    <p:sldId id="317" r:id="rId21"/>
    <p:sldId id="346" r:id="rId22"/>
    <p:sldId id="34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9A5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97" d="100"/>
          <a:sy n="97" d="100"/>
        </p:scale>
        <p:origin x="40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DC5C3-D29E-47BD-813D-CBA2F3174F8A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9BF7C9-ADDC-4CB6-81E6-2717342ED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79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2F314-BDC6-4F80-930B-31F82E0EEE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7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 cap="all" baseline="0">
          <a:solidFill>
            <a:schemeClr val="tx1"/>
          </a:solidFill>
          <a:latin typeface="Segoe UI Semibold" panose="020B0702040204020203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12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0.png"/><Relationship Id="rId11" Type="http://schemas.openxmlformats.org/officeDocument/2006/relationships/image" Target="../media/image48.wmf"/><Relationship Id="rId5" Type="http://schemas.openxmlformats.org/officeDocument/2006/relationships/image" Target="../media/image45.png"/><Relationship Id="rId10" Type="http://schemas.openxmlformats.org/officeDocument/2006/relationships/oleObject" Target="../embeddings/oleObject2.bin"/><Relationship Id="rId4" Type="http://schemas.openxmlformats.org/officeDocument/2006/relationships/hyperlink" Target="http://seek.virtuelle-leber.de/models/138" TargetMode="External"/><Relationship Id="rId9" Type="http://schemas.openxmlformats.org/officeDocument/2006/relationships/image" Target="../media/image4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asloffice.eu/jhep/contest/website/see_photos.html" TargetMode="Externa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9" name="Picture 9" descr="http://www.baileybio.com/plogger/images/anatomy___physiology/12._powerpoint_-_digestive_system/liver_struc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50" y="76200"/>
            <a:ext cx="4444026" cy="572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433" y="4138617"/>
            <a:ext cx="4095238" cy="1847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527" y="0"/>
            <a:ext cx="8229600" cy="1143000"/>
          </a:xfrm>
        </p:spPr>
        <p:txBody>
          <a:bodyPr/>
          <a:lstStyle/>
          <a:p>
            <a:pPr algn="r"/>
            <a:r>
              <a:rPr lang="de-DE" dirty="0" err="1" smtClean="0"/>
              <a:t>Liver</a:t>
            </a:r>
            <a:r>
              <a:rPr lang="de-DE" dirty="0" smtClean="0"/>
              <a:t> </a:t>
            </a:r>
            <a:r>
              <a:rPr lang="de-DE" dirty="0" err="1" smtClean="0"/>
              <a:t>Architecture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1219200"/>
            <a:ext cx="3657600" cy="388620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liver structured </a:t>
            </a:r>
            <a:r>
              <a:rPr lang="en-US" sz="1600" dirty="0"/>
              <a:t>in </a:t>
            </a:r>
            <a:r>
              <a:rPr lang="en-US" sz="1600" dirty="0" smtClean="0"/>
              <a:t>parallel subunits (</a:t>
            </a:r>
            <a:r>
              <a:rPr lang="en-US" sz="1600" b="1" dirty="0" smtClean="0"/>
              <a:t>liver</a:t>
            </a:r>
            <a:r>
              <a:rPr lang="en-US" sz="1600" dirty="0" smtClean="0"/>
              <a:t> </a:t>
            </a:r>
            <a:r>
              <a:rPr lang="en-US" sz="1600" b="1" dirty="0" err="1" smtClean="0"/>
              <a:t>lobulus</a:t>
            </a:r>
            <a:r>
              <a:rPr lang="en-US" sz="1600" dirty="0" smtClean="0"/>
              <a:t>)</a:t>
            </a:r>
            <a:endParaRPr lang="de-DE" sz="1600" dirty="0" smtClean="0"/>
          </a:p>
          <a:p>
            <a:r>
              <a:rPr lang="de-DE" sz="1600" dirty="0" err="1" smtClean="0"/>
              <a:t>lobulus</a:t>
            </a:r>
            <a:r>
              <a:rPr lang="de-DE" sz="1600" dirty="0" smtClean="0"/>
              <a:t> </a:t>
            </a:r>
            <a:r>
              <a:rPr lang="de-DE" sz="1600" dirty="0" smtClean="0"/>
              <a:t>consists of </a:t>
            </a:r>
            <a:r>
              <a:rPr lang="de-DE" sz="1600" b="1" dirty="0" smtClean="0"/>
              <a:t>network of sinusoids</a:t>
            </a:r>
            <a:r>
              <a:rPr lang="de-DE" sz="1600" dirty="0" smtClean="0"/>
              <a:t> connecting hepatic </a:t>
            </a:r>
            <a:r>
              <a:rPr lang="de-DE" sz="1600" dirty="0" err="1" smtClean="0"/>
              <a:t>artery</a:t>
            </a:r>
            <a:r>
              <a:rPr lang="de-DE" sz="1600" dirty="0" smtClean="0"/>
              <a:t> </a:t>
            </a:r>
            <a:r>
              <a:rPr lang="de-DE" sz="1600" dirty="0" smtClean="0"/>
              <a:t>&amp; </a:t>
            </a:r>
            <a:r>
              <a:rPr lang="de-DE" sz="1600" dirty="0" err="1" smtClean="0"/>
              <a:t>portal</a:t>
            </a:r>
            <a:r>
              <a:rPr lang="de-DE" sz="1600" dirty="0" smtClean="0"/>
              <a:t> </a:t>
            </a:r>
            <a:r>
              <a:rPr lang="de-DE" sz="1600" dirty="0" smtClean="0"/>
              <a:t>vein with the </a:t>
            </a:r>
            <a:r>
              <a:rPr lang="de-DE" sz="1600" b="1" dirty="0" smtClean="0"/>
              <a:t>central vene (periportal </a:t>
            </a:r>
            <a:r>
              <a:rPr lang="de-DE" sz="1600" dirty="0" smtClean="0"/>
              <a:t>→</a:t>
            </a:r>
            <a:r>
              <a:rPr lang="de-DE" sz="1600" b="1" dirty="0" smtClean="0"/>
              <a:t> perivenous)</a:t>
            </a:r>
          </a:p>
          <a:p>
            <a:r>
              <a:rPr lang="de-DE" sz="1600" b="1" dirty="0" smtClean="0"/>
              <a:t>Sinusoidal Unit </a:t>
            </a:r>
            <a:r>
              <a:rPr lang="de-DE" sz="1600" b="1" dirty="0" smtClean="0"/>
              <a:t/>
            </a:r>
            <a:br>
              <a:rPr lang="de-DE" sz="1600" b="1" dirty="0" smtClean="0"/>
            </a:br>
            <a:r>
              <a:rPr lang="de-DE" sz="1600" dirty="0" err="1" smtClean="0"/>
              <a:t>central</a:t>
            </a:r>
            <a:r>
              <a:rPr lang="de-DE" sz="1600" dirty="0" smtClean="0"/>
              <a:t> </a:t>
            </a:r>
            <a:r>
              <a:rPr lang="de-DE" sz="1600" dirty="0" err="1" smtClean="0"/>
              <a:t>blood</a:t>
            </a:r>
            <a:r>
              <a:rPr lang="de-DE" sz="1600" dirty="0" smtClean="0"/>
              <a:t> </a:t>
            </a:r>
            <a:r>
              <a:rPr lang="de-DE" sz="1600" dirty="0" err="1" smtClean="0"/>
              <a:t>vessel</a:t>
            </a:r>
            <a:r>
              <a:rPr lang="de-DE" sz="1600" dirty="0" smtClean="0"/>
              <a:t> (</a:t>
            </a:r>
            <a:r>
              <a:rPr lang="de-DE" sz="1600" dirty="0" err="1" smtClean="0"/>
              <a:t>sinusoid</a:t>
            </a:r>
            <a:r>
              <a:rPr lang="de-DE" sz="1600" dirty="0" smtClean="0"/>
              <a:t>) </a:t>
            </a:r>
            <a:r>
              <a:rPr lang="de-DE" sz="1600" dirty="0" err="1" smtClean="0"/>
              <a:t>surrounded</a:t>
            </a:r>
            <a:r>
              <a:rPr lang="de-DE" sz="1600" dirty="0" smtClean="0"/>
              <a:t> </a:t>
            </a:r>
            <a:r>
              <a:rPr lang="de-DE" sz="1600" dirty="0" err="1" smtClean="0"/>
              <a:t>by</a:t>
            </a:r>
            <a:r>
              <a:rPr lang="de-DE" sz="1600" dirty="0" smtClean="0"/>
              <a:t> </a:t>
            </a:r>
            <a:r>
              <a:rPr lang="de-DE" sz="1600" dirty="0" err="1" smtClean="0"/>
              <a:t>hepatocytes</a:t>
            </a:r>
            <a:endParaRPr lang="de-DE" b="1" dirty="0" smtClean="0"/>
          </a:p>
          <a:p>
            <a:pPr marL="0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030201" y="185089"/>
            <a:ext cx="76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Liver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90650" y="2936451"/>
            <a:ext cx="99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Lobulus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893020" y="4084155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Sinusoidal Unit</a:t>
            </a:r>
            <a:endParaRPr lang="en-US" b="1" dirty="0"/>
          </a:p>
        </p:txBody>
      </p:sp>
      <p:sp>
        <p:nvSpPr>
          <p:cNvPr id="10" name="Right Arrow 9"/>
          <p:cNvSpPr/>
          <p:nvPr/>
        </p:nvSpPr>
        <p:spPr>
          <a:xfrm>
            <a:off x="3953094" y="3958830"/>
            <a:ext cx="450885" cy="228600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2354" y="6120432"/>
            <a:ext cx="128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Hepatocyte</a:t>
            </a:r>
            <a:endParaRPr lang="en-US" b="1" dirty="0"/>
          </a:p>
        </p:txBody>
      </p:sp>
      <p:sp>
        <p:nvSpPr>
          <p:cNvPr id="13" name="Right Arrow 12"/>
          <p:cNvSpPr/>
          <p:nvPr/>
        </p:nvSpPr>
        <p:spPr>
          <a:xfrm rot="5400000">
            <a:off x="7377643" y="5923731"/>
            <a:ext cx="290928" cy="193657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859" y="5892505"/>
            <a:ext cx="905691" cy="82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5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" y="274637"/>
            <a:ext cx="6337920" cy="303160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05600" y="636394"/>
            <a:ext cx="2061791" cy="115404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370234" y="2209800"/>
            <a:ext cx="2732522" cy="423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b="1" dirty="0"/>
              <a:t>E</a:t>
            </a:r>
            <a:r>
              <a:rPr lang="de-DE" sz="1600" b="1" dirty="0" smtClean="0"/>
              <a:t>xtreme </a:t>
            </a:r>
            <a:r>
              <a:rPr lang="de-DE" sz="1600" b="1" dirty="0" err="1" smtClean="0"/>
              <a:t>heterogeneity</a:t>
            </a:r>
            <a:r>
              <a:rPr lang="de-DE" sz="1600" dirty="0" smtClean="0"/>
              <a:t> (!)</a:t>
            </a:r>
          </a:p>
          <a:p>
            <a:pPr lvl="1"/>
            <a:r>
              <a:rPr lang="de-DE" sz="1600" dirty="0" err="1" smtClean="0"/>
              <a:t>Local</a:t>
            </a:r>
            <a:r>
              <a:rPr lang="de-DE" sz="1600" dirty="0" smtClean="0"/>
              <a:t> </a:t>
            </a:r>
            <a:r>
              <a:rPr lang="de-DE" sz="1600" dirty="0" err="1" smtClean="0"/>
              <a:t>blood</a:t>
            </a:r>
            <a:r>
              <a:rPr lang="de-DE" sz="1600" dirty="0" smtClean="0"/>
              <a:t> </a:t>
            </a:r>
            <a:r>
              <a:rPr lang="de-DE" sz="1600" dirty="0" err="1" smtClean="0"/>
              <a:t>flow</a:t>
            </a:r>
            <a:r>
              <a:rPr lang="de-DE" sz="1600" dirty="0" smtClean="0"/>
              <a:t> &amp; </a:t>
            </a:r>
            <a:r>
              <a:rPr lang="de-DE" sz="1600" dirty="0" err="1"/>
              <a:t>t</a:t>
            </a:r>
            <a:r>
              <a:rPr lang="de-DE" sz="1600" dirty="0" err="1" smtClean="0"/>
              <a:t>issue</a:t>
            </a:r>
            <a:r>
              <a:rPr lang="de-DE" sz="1600" dirty="0" smtClean="0"/>
              <a:t> </a:t>
            </a:r>
            <a:r>
              <a:rPr lang="de-DE" sz="1600" dirty="0" err="1" smtClean="0"/>
              <a:t>architecture</a:t>
            </a:r>
            <a:endParaRPr lang="de-DE" sz="1600" dirty="0" smtClean="0"/>
          </a:p>
          <a:p>
            <a:r>
              <a:rPr lang="de-DE" sz="1600" b="1" dirty="0" smtClean="0"/>
              <a:t>Strong </a:t>
            </a:r>
            <a:r>
              <a:rPr lang="de-DE" sz="1600" b="1" dirty="0" err="1" smtClean="0"/>
              <a:t>effects</a:t>
            </a:r>
            <a:r>
              <a:rPr lang="de-DE" sz="1600" b="1" dirty="0" smtClean="0"/>
              <a:t> on</a:t>
            </a:r>
          </a:p>
          <a:p>
            <a:pPr lvl="1"/>
            <a:r>
              <a:rPr lang="de-DE" sz="1600" dirty="0" smtClean="0"/>
              <a:t>Drug </a:t>
            </a:r>
            <a:r>
              <a:rPr lang="de-DE" sz="1600" dirty="0" err="1" smtClean="0"/>
              <a:t>clearance</a:t>
            </a:r>
            <a:endParaRPr lang="de-DE" sz="1600" dirty="0" smtClean="0"/>
          </a:p>
          <a:p>
            <a:pPr lvl="1"/>
            <a:r>
              <a:rPr lang="de-DE" sz="1600" dirty="0" err="1" smtClean="0"/>
              <a:t>Metabolic</a:t>
            </a:r>
            <a:r>
              <a:rPr lang="de-DE" sz="1600" dirty="0" smtClean="0"/>
              <a:t> </a:t>
            </a:r>
            <a:r>
              <a:rPr lang="de-DE" sz="1600" dirty="0" err="1" smtClean="0"/>
              <a:t>function</a:t>
            </a:r>
            <a:endParaRPr lang="en-US" sz="1600" dirty="0" smtClean="0"/>
          </a:p>
          <a:p>
            <a:pPr lvl="1"/>
            <a:r>
              <a:rPr lang="de-DE" sz="1600" dirty="0" err="1" smtClean="0"/>
              <a:t>Signalling</a:t>
            </a:r>
            <a:endParaRPr lang="de-DE" sz="1600" dirty="0" smtClean="0"/>
          </a:p>
          <a:p>
            <a:pPr lvl="1"/>
            <a:r>
              <a:rPr lang="de-DE" sz="1600" dirty="0" smtClean="0"/>
              <a:t>…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662670"/>
            <a:ext cx="688791" cy="2438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260" y="717822"/>
            <a:ext cx="914400" cy="2125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136942"/>
            <a:ext cx="6411477" cy="30667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2167" y="3567644"/>
            <a:ext cx="871656" cy="2011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8260" y="3618918"/>
            <a:ext cx="731460" cy="15848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913823" y="6075827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t</a:t>
            </a:r>
            <a:r>
              <a:rPr lang="de-DE" b="1" dirty="0" smtClean="0"/>
              <a:t>ime [s]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77795" y="3113109"/>
            <a:ext cx="1600200" cy="208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045260" y="3121196"/>
            <a:ext cx="1600200" cy="208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63741" y="192389"/>
            <a:ext cx="1600200" cy="208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04689" y="192389"/>
            <a:ext cx="1600200" cy="208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6200000">
            <a:off x="-1002735" y="3168011"/>
            <a:ext cx="222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 smtClean="0"/>
              <a:t>Concentrations</a:t>
            </a:r>
            <a:r>
              <a:rPr lang="de-DE" b="1" dirty="0" smtClean="0"/>
              <a:t> [</a:t>
            </a:r>
            <a:r>
              <a:rPr lang="de-DE" b="1" dirty="0" err="1" smtClean="0"/>
              <a:t>mM</a:t>
            </a:r>
            <a:r>
              <a:rPr lang="de-DE" b="1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56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de-DE" dirty="0" smtClean="0"/>
              <a:t>Galactose Elimination (GE)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2676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39" y="1516679"/>
            <a:ext cx="3703619" cy="323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415558"/>
            <a:ext cx="3581400" cy="30527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253" y="1245265"/>
            <a:ext cx="5121322" cy="214817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10800000">
            <a:off x="3612104" y="2932386"/>
            <a:ext cx="456297" cy="40374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157463"/>
            <a:ext cx="2354044" cy="40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8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964174" cy="1143000"/>
          </a:xfrm>
        </p:spPr>
        <p:txBody>
          <a:bodyPr/>
          <a:lstStyle/>
          <a:p>
            <a:r>
              <a:rPr lang="de-DE" dirty="0" err="1" smtClean="0"/>
              <a:t>Extraction</a:t>
            </a:r>
            <a:r>
              <a:rPr lang="de-DE" dirty="0" smtClean="0"/>
              <a:t> (ER) &amp; </a:t>
            </a:r>
            <a:r>
              <a:rPr lang="de-DE" dirty="0" err="1" smtClean="0"/>
              <a:t>Clearance</a:t>
            </a:r>
            <a:r>
              <a:rPr lang="de-DE" dirty="0" smtClean="0"/>
              <a:t> (CL)</a:t>
            </a:r>
            <a:endParaRPr lang="en-US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3808739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646" y="1396617"/>
            <a:ext cx="4896126" cy="20537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139" y="4100501"/>
            <a:ext cx="2363948" cy="19677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296" y="4080454"/>
            <a:ext cx="2390826" cy="19790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4191000"/>
            <a:ext cx="2497529" cy="223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3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039954"/>
            <a:ext cx="5233987" cy="3757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040" y="107731"/>
            <a:ext cx="8229600" cy="1143000"/>
          </a:xfrm>
        </p:spPr>
        <p:txBody>
          <a:bodyPr/>
          <a:lstStyle/>
          <a:p>
            <a:pPr algn="l"/>
            <a:r>
              <a:rPr lang="de-DE" dirty="0" err="1" smtClean="0"/>
              <a:t>Current</a:t>
            </a:r>
            <a:r>
              <a:rPr lang="de-DE" dirty="0" smtClean="0"/>
              <a:t>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295" y="1143000"/>
            <a:ext cx="4524705" cy="3505200"/>
          </a:xfrm>
        </p:spPr>
        <p:txBody>
          <a:bodyPr>
            <a:normAutofit/>
          </a:bodyPr>
          <a:lstStyle/>
          <a:p>
            <a:r>
              <a:rPr lang="de-DE" dirty="0" err="1" smtClean="0"/>
              <a:t>Predict</a:t>
            </a:r>
            <a:r>
              <a:rPr lang="de-DE" dirty="0" smtClean="0"/>
              <a:t> </a:t>
            </a:r>
            <a:r>
              <a:rPr lang="de-DE" dirty="0" err="1" smtClean="0"/>
              <a:t>alterations</a:t>
            </a:r>
            <a:endParaRPr lang="de-DE" dirty="0" smtClean="0"/>
          </a:p>
          <a:p>
            <a:pPr lvl="1"/>
            <a:r>
              <a:rPr lang="de-DE" dirty="0" smtClean="0"/>
              <a:t>GEC in </a:t>
            </a:r>
            <a:r>
              <a:rPr lang="de-DE" dirty="0" err="1" smtClean="0"/>
              <a:t>aging</a:t>
            </a:r>
            <a:endParaRPr lang="de-DE" dirty="0" smtClean="0"/>
          </a:p>
          <a:p>
            <a:pPr lvl="1"/>
            <a:r>
              <a:rPr lang="de-DE" dirty="0" err="1" smtClean="0"/>
              <a:t>Cirrhosis</a:t>
            </a:r>
            <a:endParaRPr lang="de-DE" dirty="0" smtClean="0"/>
          </a:p>
          <a:p>
            <a:r>
              <a:rPr lang="de-DE" dirty="0" smtClean="0"/>
              <a:t>Analyse </a:t>
            </a:r>
            <a:r>
              <a:rPr lang="de-DE" dirty="0" err="1" smtClean="0"/>
              <a:t>galactosemias</a:t>
            </a:r>
            <a:endParaRPr lang="de-DE" dirty="0" smtClean="0"/>
          </a:p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spatially</a:t>
            </a:r>
            <a:r>
              <a:rPr lang="de-DE" dirty="0" smtClean="0"/>
              <a:t> </a:t>
            </a:r>
            <a:r>
              <a:rPr lang="de-DE" dirty="0" err="1"/>
              <a:t>resolved</a:t>
            </a:r>
            <a:r>
              <a:rPr lang="de-DE" dirty="0"/>
              <a:t> PET </a:t>
            </a:r>
            <a:r>
              <a:rPr lang="de-DE" dirty="0" err="1"/>
              <a:t>data</a:t>
            </a:r>
            <a:r>
              <a:rPr lang="de-DE" dirty="0"/>
              <a:t> (individual </a:t>
            </a:r>
            <a:r>
              <a:rPr lang="de-DE" dirty="0" err="1"/>
              <a:t>subjects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Normal</a:t>
            </a:r>
          </a:p>
          <a:p>
            <a:pPr lvl="1"/>
            <a:r>
              <a:rPr lang="de-DE" dirty="0" err="1" smtClean="0"/>
              <a:t>cirrhosis</a:t>
            </a:r>
            <a:endParaRPr lang="de-DE" dirty="0"/>
          </a:p>
          <a:p>
            <a:pPr marL="0" indent="0">
              <a:buNone/>
            </a:pPr>
            <a:endParaRPr lang="de-DE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726" y="381000"/>
            <a:ext cx="3944254" cy="236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1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I </a:t>
            </a:r>
            <a:r>
              <a:rPr lang="de-DE" dirty="0" err="1" smtClean="0"/>
              <a:t>learned</a:t>
            </a:r>
            <a:r>
              <a:rPr lang="de-DE" dirty="0" smtClean="0"/>
              <a:t> …</a:t>
            </a:r>
            <a:r>
              <a:rPr lang="de-DE" dirty="0"/>
              <a:t> </a:t>
            </a:r>
            <a:r>
              <a:rPr lang="de-DE" dirty="0" smtClean="0"/>
              <a:t>so </a:t>
            </a:r>
            <a:r>
              <a:rPr lang="de-DE" dirty="0" err="1" smtClean="0"/>
              <a:t>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7239000" cy="5257800"/>
          </a:xfrm>
        </p:spPr>
        <p:txBody>
          <a:bodyPr>
            <a:normAutofit fontScale="92500" lnSpcReduction="20000"/>
          </a:bodyPr>
          <a:lstStyle/>
          <a:p>
            <a:r>
              <a:rPr lang="de-DE" dirty="0" err="1" smtClean="0"/>
              <a:t>Multiscale</a:t>
            </a:r>
            <a:r>
              <a:rPr lang="de-DE" dirty="0"/>
              <a:t> </a:t>
            </a:r>
            <a:r>
              <a:rPr lang="de-DE" dirty="0" err="1" smtClean="0"/>
              <a:t>requires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management</a:t>
            </a:r>
            <a:endParaRPr lang="de-DE" dirty="0" smtClean="0"/>
          </a:p>
          <a:p>
            <a:pPr lvl="1"/>
            <a:r>
              <a:rPr lang="de-DE" b="1" dirty="0" err="1"/>
              <a:t>o</a:t>
            </a:r>
            <a:r>
              <a:rPr lang="de-DE" b="1" dirty="0" err="1" smtClean="0"/>
              <a:t>nly</a:t>
            </a:r>
            <a:r>
              <a:rPr lang="de-DE" b="1" dirty="0" smtClean="0"/>
              <a:t> </a:t>
            </a:r>
            <a:r>
              <a:rPr lang="de-DE" b="1" dirty="0" err="1" smtClean="0"/>
              <a:t>reproducible</a:t>
            </a:r>
            <a:r>
              <a:rPr lang="de-DE" b="1" dirty="0" smtClean="0"/>
              <a:t> </a:t>
            </a:r>
            <a:r>
              <a:rPr lang="de-DE" b="1" dirty="0" err="1" smtClean="0"/>
              <a:t>results</a:t>
            </a:r>
            <a:r>
              <a:rPr lang="de-DE" b="1" dirty="0" smtClean="0"/>
              <a:t> </a:t>
            </a:r>
            <a:r>
              <a:rPr lang="de-DE" b="1" dirty="0" err="1" smtClean="0"/>
              <a:t>are</a:t>
            </a:r>
            <a:r>
              <a:rPr lang="de-DE" b="1" dirty="0" smtClean="0"/>
              <a:t> </a:t>
            </a:r>
            <a:r>
              <a:rPr lang="de-DE" b="1" dirty="0" err="1" smtClean="0"/>
              <a:t>results</a:t>
            </a:r>
            <a:endParaRPr lang="de-DE" dirty="0" smtClean="0"/>
          </a:p>
          <a:p>
            <a:pPr lvl="1"/>
            <a:r>
              <a:rPr lang="de-DE" dirty="0" smtClean="0"/>
              <a:t>Database </a:t>
            </a:r>
            <a:r>
              <a:rPr lang="de-DE" dirty="0" err="1" smtClean="0"/>
              <a:t>layer</a:t>
            </a:r>
            <a:r>
              <a:rPr lang="de-DE" dirty="0" smtClean="0"/>
              <a:t> </a:t>
            </a:r>
            <a:r>
              <a:rPr lang="de-DE" b="1" dirty="0" err="1" smtClean="0"/>
              <a:t>decouples</a:t>
            </a:r>
            <a:r>
              <a:rPr lang="de-DE" b="1" dirty="0" smtClean="0"/>
              <a:t> </a:t>
            </a:r>
            <a:r>
              <a:rPr lang="de-DE" b="1" dirty="0" err="1" smtClean="0"/>
              <a:t>simulation</a:t>
            </a:r>
            <a:r>
              <a:rPr lang="de-DE" b="1" dirty="0" smtClean="0"/>
              <a:t> &amp; </a:t>
            </a:r>
            <a:r>
              <a:rPr lang="de-DE" b="1" dirty="0" err="1" smtClean="0"/>
              <a:t>analysis</a:t>
            </a:r>
            <a:endParaRPr lang="de-DE" dirty="0" smtClean="0"/>
          </a:p>
          <a:p>
            <a:pPr lvl="1"/>
            <a:r>
              <a:rPr lang="de-DE" dirty="0" smtClean="0"/>
              <a:t>Structured/</a:t>
            </a:r>
            <a:r>
              <a:rPr lang="de-DE" dirty="0" err="1" smtClean="0"/>
              <a:t>standard</a:t>
            </a:r>
            <a:r>
              <a:rPr lang="de-DE" dirty="0" smtClean="0"/>
              <a:t> </a:t>
            </a:r>
            <a:r>
              <a:rPr lang="de-DE" dirty="0" err="1" smtClean="0"/>
              <a:t>formats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b="1" dirty="0" err="1" smtClean="0"/>
              <a:t>model</a:t>
            </a:r>
            <a:r>
              <a:rPr lang="de-DE" b="1" dirty="0" smtClean="0"/>
              <a:t> </a:t>
            </a:r>
            <a:r>
              <a:rPr lang="de-DE" b="1" dirty="0" err="1" smtClean="0"/>
              <a:t>unit</a:t>
            </a:r>
            <a:r>
              <a:rPr lang="de-DE" b="1" dirty="0" smtClean="0"/>
              <a:t> </a:t>
            </a:r>
            <a:r>
              <a:rPr lang="de-DE" b="1" dirty="0" err="1" smtClean="0"/>
              <a:t>tests</a:t>
            </a:r>
            <a:endParaRPr lang="de-DE" b="1" dirty="0" smtClean="0"/>
          </a:p>
          <a:p>
            <a:r>
              <a:rPr lang="de-DE" dirty="0" err="1" smtClean="0"/>
              <a:t>Multiscale</a:t>
            </a:r>
            <a:r>
              <a:rPr lang="de-DE" dirty="0" smtClean="0"/>
              <a:t> </a:t>
            </a:r>
            <a:r>
              <a:rPr lang="de-DE" dirty="0" err="1" smtClean="0"/>
              <a:t>relies</a:t>
            </a:r>
            <a:r>
              <a:rPr lang="de-DE" dirty="0" smtClean="0"/>
              <a:t> on </a:t>
            </a:r>
            <a:r>
              <a:rPr lang="de-DE" dirty="0" err="1" smtClean="0"/>
              <a:t>units</a:t>
            </a:r>
            <a:endParaRPr lang="de-DE" dirty="0" smtClean="0"/>
          </a:p>
          <a:p>
            <a:pPr lvl="1"/>
            <a:r>
              <a:rPr lang="de-DE" b="1" dirty="0"/>
              <a:t>a </a:t>
            </a:r>
            <a:r>
              <a:rPr lang="de-DE" b="1" dirty="0" err="1"/>
              <a:t>model</a:t>
            </a:r>
            <a:r>
              <a:rPr lang="de-DE" b="1" dirty="0"/>
              <a:t> </a:t>
            </a:r>
            <a:r>
              <a:rPr lang="de-DE" b="1" dirty="0" err="1"/>
              <a:t>without</a:t>
            </a:r>
            <a:r>
              <a:rPr lang="de-DE" b="1" dirty="0"/>
              <a:t> </a:t>
            </a:r>
            <a:r>
              <a:rPr lang="de-DE" b="1" dirty="0" err="1"/>
              <a:t>units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no</a:t>
            </a:r>
            <a:r>
              <a:rPr lang="de-DE" b="1" dirty="0"/>
              <a:t> </a:t>
            </a:r>
            <a:r>
              <a:rPr lang="de-DE" b="1" dirty="0" err="1"/>
              <a:t>model</a:t>
            </a:r>
            <a:r>
              <a:rPr lang="de-DE" dirty="0"/>
              <a:t> (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componets</a:t>
            </a:r>
            <a:r>
              <a:rPr lang="de-DE" dirty="0" smtClean="0"/>
              <a:t>?)</a:t>
            </a:r>
          </a:p>
          <a:p>
            <a:pPr lvl="1"/>
            <a:r>
              <a:rPr lang="de-DE" dirty="0" err="1"/>
              <a:t>a</a:t>
            </a:r>
            <a:r>
              <a:rPr lang="de-DE" dirty="0" err="1" smtClean="0"/>
              <a:t>utomatic</a:t>
            </a:r>
            <a:r>
              <a:rPr lang="de-DE" dirty="0" smtClean="0"/>
              <a:t> </a:t>
            </a:r>
            <a:r>
              <a:rPr lang="de-DE" dirty="0" err="1" smtClean="0"/>
              <a:t>unit</a:t>
            </a:r>
            <a:r>
              <a:rPr lang="de-DE" dirty="0" smtClean="0"/>
              <a:t> </a:t>
            </a:r>
            <a:r>
              <a:rPr lang="de-DE" dirty="0" err="1" smtClean="0"/>
              <a:t>checks</a:t>
            </a:r>
            <a:r>
              <a:rPr lang="de-DE" dirty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b="1" dirty="0" err="1" smtClean="0"/>
              <a:t>model</a:t>
            </a:r>
            <a:r>
              <a:rPr lang="de-DE" b="1" dirty="0" smtClean="0"/>
              <a:t> </a:t>
            </a:r>
            <a:r>
              <a:rPr lang="de-DE" b="1" dirty="0" err="1" smtClean="0"/>
              <a:t>unit</a:t>
            </a:r>
            <a:r>
              <a:rPr lang="de-DE" b="1" dirty="0" smtClean="0"/>
              <a:t> </a:t>
            </a:r>
            <a:r>
              <a:rPr lang="de-DE" b="1" dirty="0" err="1" smtClean="0"/>
              <a:t>tests</a:t>
            </a:r>
            <a:endParaRPr lang="de-DE" b="1" dirty="0" smtClean="0"/>
          </a:p>
          <a:p>
            <a:pPr lvl="1"/>
            <a:r>
              <a:rPr lang="de-DE" dirty="0"/>
              <a:t>Units do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modelling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 smtClean="0"/>
              <a:t>you</a:t>
            </a:r>
            <a:r>
              <a:rPr lang="de-DE" dirty="0"/>
              <a:t> (</a:t>
            </a:r>
            <a:r>
              <a:rPr lang="de-DE" dirty="0" err="1" smtClean="0"/>
              <a:t>tell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produces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quantity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Multiscale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difficult</a:t>
            </a:r>
            <a:r>
              <a:rPr lang="de-DE" dirty="0" smtClean="0"/>
              <a:t> &amp; </a:t>
            </a:r>
            <a:r>
              <a:rPr lang="de-DE" dirty="0" err="1" smtClean="0"/>
              <a:t>more</a:t>
            </a:r>
            <a:r>
              <a:rPr lang="de-DE" dirty="0" smtClean="0"/>
              <a:t> easy</a:t>
            </a:r>
            <a:endParaRPr lang="de-DE" dirty="0"/>
          </a:p>
          <a:p>
            <a:pPr lvl="1"/>
            <a:r>
              <a:rPr lang="de-DE" dirty="0" err="1" smtClean="0"/>
              <a:t>Hierarchical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r>
              <a:rPr lang="de-DE" dirty="0" smtClean="0"/>
              <a:t> fix </a:t>
            </a:r>
            <a:r>
              <a:rPr lang="de-DE" dirty="0" err="1" smtClean="0"/>
              <a:t>parameters</a:t>
            </a:r>
            <a:endParaRPr lang="de-DE" dirty="0" smtClean="0"/>
          </a:p>
          <a:p>
            <a:pPr lvl="1"/>
            <a:r>
              <a:rPr lang="de-DE" dirty="0" smtClean="0"/>
              <a:t>Every </a:t>
            </a:r>
            <a:r>
              <a:rPr lang="de-DE" dirty="0" err="1" smtClean="0"/>
              <a:t>scale</a:t>
            </a:r>
            <a:r>
              <a:rPr lang="de-DE" dirty="0" smtClean="0"/>
              <a:t> </a:t>
            </a:r>
            <a:r>
              <a:rPr lang="de-DE" dirty="0" err="1" smtClean="0"/>
              <a:t>provides</a:t>
            </a:r>
            <a:r>
              <a:rPr lang="de-DE" dirty="0" smtClean="0"/>
              <a:t>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experimental </a:t>
            </a:r>
            <a:r>
              <a:rPr lang="de-DE" dirty="0" err="1" smtClean="0"/>
              <a:t>data</a:t>
            </a:r>
            <a:endParaRPr lang="de-DE" dirty="0" smtClean="0"/>
          </a:p>
          <a:p>
            <a:r>
              <a:rPr lang="de-DE" dirty="0" err="1" smtClean="0"/>
              <a:t>Multiscale</a:t>
            </a:r>
            <a:r>
              <a:rPr lang="de-DE" dirty="0" smtClean="0"/>
              <a:t>-errors (!)</a:t>
            </a:r>
          </a:p>
          <a:p>
            <a:pPr lvl="1"/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scales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obscure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 smtClean="0"/>
              <a:t>errors</a:t>
            </a:r>
            <a:endParaRPr lang="de-DE" dirty="0" smtClean="0"/>
          </a:p>
          <a:p>
            <a:pPr lvl="1"/>
            <a:r>
              <a:rPr lang="de-DE" dirty="0" err="1" smtClean="0"/>
              <a:t>Visualize</a:t>
            </a:r>
            <a:r>
              <a:rPr lang="de-DE" dirty="0" smtClean="0"/>
              <a:t> </a:t>
            </a:r>
            <a:r>
              <a:rPr lang="de-DE" dirty="0" err="1"/>
              <a:t>everything</a:t>
            </a:r>
            <a:endParaRPr lang="de-DE" dirty="0"/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810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4648200" cy="4708525"/>
          </a:xfrm>
        </p:spPr>
        <p:txBody>
          <a:bodyPr>
            <a:normAutofit fontScale="85000" lnSpcReduction="20000"/>
          </a:bodyPr>
          <a:lstStyle/>
          <a:p>
            <a:r>
              <a:rPr lang="de-DE" b="1" dirty="0" err="1" smtClean="0"/>
              <a:t>Concept</a:t>
            </a:r>
            <a:r>
              <a:rPr lang="de-DE" b="1" dirty="0" smtClean="0"/>
              <a:t> &amp; Modeling</a:t>
            </a:r>
          </a:p>
          <a:p>
            <a:pPr lvl="1"/>
            <a:r>
              <a:rPr lang="de-DE" dirty="0" smtClean="0"/>
              <a:t>Prof. </a:t>
            </a:r>
            <a:r>
              <a:rPr lang="de-DE" dirty="0" smtClean="0"/>
              <a:t>Holzhütter</a:t>
            </a:r>
            <a:endParaRPr lang="de-DE" dirty="0" smtClean="0"/>
          </a:p>
          <a:p>
            <a:r>
              <a:rPr lang="de-DE" b="1" dirty="0" smtClean="0"/>
              <a:t>Experimental Partners</a:t>
            </a:r>
          </a:p>
          <a:p>
            <a:pPr lvl="1"/>
            <a:r>
              <a:rPr lang="de-DE" dirty="0" smtClean="0"/>
              <a:t>Prof. </a:t>
            </a:r>
            <a:r>
              <a:rPr lang="de-DE" dirty="0" err="1" smtClean="0"/>
              <a:t>Tygstrup</a:t>
            </a:r>
            <a:endParaRPr lang="de-DE" dirty="0" smtClean="0"/>
          </a:p>
          <a:p>
            <a:pPr lvl="1"/>
            <a:r>
              <a:rPr lang="de-DE" dirty="0" smtClean="0"/>
              <a:t>Prof. </a:t>
            </a:r>
            <a:r>
              <a:rPr lang="de-DE" dirty="0" err="1" smtClean="0"/>
              <a:t>Marchesini</a:t>
            </a:r>
            <a:endParaRPr lang="de-DE" dirty="0" smtClean="0"/>
          </a:p>
          <a:p>
            <a:r>
              <a:rPr lang="de-DE" b="1" dirty="0" smtClean="0"/>
              <a:t>SBML &amp; SED-ML</a:t>
            </a:r>
          </a:p>
          <a:p>
            <a:pPr lvl="1"/>
            <a:r>
              <a:rPr lang="de-DE" dirty="0" smtClean="0"/>
              <a:t>Frank Bergmann, Lucian Smith, Mike </a:t>
            </a:r>
            <a:r>
              <a:rPr lang="de-DE" dirty="0" err="1" smtClean="0"/>
              <a:t>Hucka</a:t>
            </a:r>
            <a:r>
              <a:rPr lang="de-DE" dirty="0" smtClean="0"/>
              <a:t>, Sarah Keating</a:t>
            </a:r>
          </a:p>
          <a:p>
            <a:r>
              <a:rPr lang="de-DE" b="1" dirty="0" smtClean="0"/>
              <a:t>SABIO-RK &amp; </a:t>
            </a:r>
            <a:r>
              <a:rPr lang="de-DE" b="1" dirty="0" err="1" smtClean="0"/>
              <a:t>data</a:t>
            </a:r>
            <a:r>
              <a:rPr lang="de-DE" b="1" dirty="0" smtClean="0"/>
              <a:t> </a:t>
            </a:r>
            <a:r>
              <a:rPr lang="de-DE" b="1" dirty="0" err="1" smtClean="0"/>
              <a:t>management</a:t>
            </a:r>
            <a:endParaRPr lang="en-US" b="1" dirty="0"/>
          </a:p>
          <a:p>
            <a:pPr lvl="1"/>
            <a:r>
              <a:rPr lang="de-DE" dirty="0" smtClean="0"/>
              <a:t>Martin </a:t>
            </a:r>
            <a:r>
              <a:rPr lang="de-DE" dirty="0" err="1" smtClean="0"/>
              <a:t>Golibiewski</a:t>
            </a:r>
            <a:endParaRPr lang="de-DE" dirty="0" smtClean="0"/>
          </a:p>
          <a:p>
            <a:pPr lvl="1"/>
            <a:r>
              <a:rPr lang="de-DE" dirty="0" smtClean="0"/>
              <a:t>Wolfgang Müller</a:t>
            </a:r>
          </a:p>
          <a:p>
            <a:pPr lvl="1"/>
            <a:r>
              <a:rPr lang="de-DE" dirty="0" smtClean="0"/>
              <a:t>Renate Wittig</a:t>
            </a:r>
          </a:p>
          <a:p>
            <a:r>
              <a:rPr lang="de-DE" b="1" dirty="0" err="1" smtClean="0"/>
              <a:t>Funding</a:t>
            </a:r>
            <a:endParaRPr lang="de-DE" b="1" dirty="0" smtClean="0"/>
          </a:p>
          <a:p>
            <a:pPr lvl="1"/>
            <a:r>
              <a:rPr lang="de-DE" dirty="0" smtClean="0"/>
              <a:t>Charité</a:t>
            </a:r>
          </a:p>
          <a:p>
            <a:pPr lvl="1"/>
            <a:r>
              <a:rPr lang="de-DE" dirty="0" smtClean="0"/>
              <a:t>Virtual </a:t>
            </a:r>
            <a:r>
              <a:rPr lang="de-DE" dirty="0" err="1" smtClean="0"/>
              <a:t>Liver</a:t>
            </a:r>
            <a:r>
              <a:rPr lang="de-DE" dirty="0" smtClean="0"/>
              <a:t> Network</a:t>
            </a:r>
          </a:p>
        </p:txBody>
      </p:sp>
      <p:pic>
        <p:nvPicPr>
          <p:cNvPr id="4" name="Picture 2" descr="Virtual Liver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333" y="5257800"/>
            <a:ext cx="1559392" cy="58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bmbf.de/_img/common/bmbf_logo_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236" y="5240445"/>
            <a:ext cx="1542143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harite Berl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5257800"/>
            <a:ext cx="1524000" cy="5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232" y="4419600"/>
            <a:ext cx="2873935" cy="445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2" descr="SEE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967" y="4449239"/>
            <a:ext cx="522387" cy="44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92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953" y="2826076"/>
            <a:ext cx="5835109" cy="2023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458200" cy="1143000"/>
          </a:xfrm>
        </p:spPr>
        <p:txBody>
          <a:bodyPr/>
          <a:lstStyle/>
          <a:p>
            <a:pPr algn="l"/>
            <a:r>
              <a:rPr lang="de-DE" dirty="0" err="1" smtClean="0"/>
              <a:t>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2799753" cy="3429000"/>
          </a:xfrm>
        </p:spPr>
        <p:txBody>
          <a:bodyPr>
            <a:normAutofit/>
          </a:bodyPr>
          <a:lstStyle/>
          <a:p>
            <a:r>
              <a:rPr lang="de-DE" sz="2200" dirty="0" smtClean="0"/>
              <a:t>SBML Model</a:t>
            </a:r>
          </a:p>
          <a:p>
            <a:pPr marL="457200" lvl="1" indent="0">
              <a:buNone/>
            </a:pPr>
            <a:r>
              <a:rPr lang="de-DE" sz="1400" dirty="0" smtClean="0">
                <a:hlinkClick r:id="rId4"/>
              </a:rPr>
              <a:t>http://seek.virtuelle-leber.de/models/138</a:t>
            </a:r>
            <a:endParaRPr lang="de-DE" sz="1400" dirty="0" smtClean="0"/>
          </a:p>
          <a:p>
            <a:r>
              <a:rPr lang="de-DE" sz="2200" dirty="0" smtClean="0"/>
              <a:t>Annotations</a:t>
            </a:r>
          </a:p>
          <a:p>
            <a:pPr lvl="1"/>
            <a:r>
              <a:rPr lang="de-DE" sz="1600" dirty="0" smtClean="0"/>
              <a:t>CHEBI, UniProt, KEGG, RHEA </a:t>
            </a:r>
          </a:p>
          <a:p>
            <a:pPr lvl="1"/>
            <a:r>
              <a:rPr lang="de-DE" sz="1600" dirty="0" smtClean="0"/>
              <a:t>kinetic parameters linked to SABIO-RK</a:t>
            </a:r>
            <a:endParaRPr lang="en-US" sz="1600" dirty="0" smtClean="0"/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940345"/>
            <a:ext cx="4016935" cy="622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5618904"/>
            <a:ext cx="4133311" cy="1066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087" y="5618904"/>
            <a:ext cx="4752975" cy="1049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256953" y="1724741"/>
          <a:ext cx="5410200" cy="956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4" name="Equation" r:id="rId8" imgW="5334000" imgH="939800" progId="Equation.3">
                  <p:embed/>
                </p:oleObj>
              </mc:Choice>
              <mc:Fallback>
                <p:oleObj name="Equation" r:id="rId8" imgW="53340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6953" y="1724741"/>
                        <a:ext cx="5410200" cy="95644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249764" y="1521925"/>
          <a:ext cx="2160764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" name="Equation" r:id="rId10" imgW="1663700" imgH="254000" progId="Equation.3">
                  <p:embed/>
                </p:oleObj>
              </mc:Choice>
              <mc:Fallback>
                <p:oleObj name="Equation" r:id="rId10" imgW="16637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9764" y="1521925"/>
                        <a:ext cx="2160764" cy="3333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86" name="Picture 62" descr="SEEK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33" y="1688613"/>
            <a:ext cx="600075" cy="51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200400" y="1143000"/>
            <a:ext cx="1524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/>
              <a:t>Galactokinase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048000" y="1327666"/>
            <a:ext cx="0" cy="3472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428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31"/>
    </mc:Choice>
    <mc:Fallback>
      <p:transition spd="slow" advTm="3023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204" y="990600"/>
            <a:ext cx="5534025" cy="3360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711" y="4648200"/>
            <a:ext cx="508294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074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184" y="1981201"/>
            <a:ext cx="368193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Picture 2" descr="http://www.meddean.luc.edu/lumen/MedEd/orfpath/images/fig02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33600"/>
            <a:ext cx="4399702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9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Sinusoid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3657600" cy="3522021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/>
              <a:t>principal vessels for exchange between blood and hepatocytes</a:t>
            </a:r>
          </a:p>
          <a:p>
            <a:r>
              <a:rPr lang="de-DE" dirty="0" smtClean="0"/>
              <a:t>~ 6-8µm diameter</a:t>
            </a:r>
          </a:p>
          <a:p>
            <a:r>
              <a:rPr lang="en-US" dirty="0" err="1" smtClean="0"/>
              <a:t>periportal</a:t>
            </a:r>
            <a:r>
              <a:rPr lang="en-US" dirty="0" smtClean="0"/>
              <a:t> sinusoids are </a:t>
            </a:r>
            <a:r>
              <a:rPr lang="en-US" dirty="0"/>
              <a:t>narrower and more tortuous than the wider and straighter central </a:t>
            </a:r>
            <a:r>
              <a:rPr lang="en-US" dirty="0" smtClean="0"/>
              <a:t>ones</a:t>
            </a:r>
            <a:endParaRPr lang="de-DE" dirty="0" smtClean="0"/>
          </a:p>
          <a:p>
            <a:r>
              <a:rPr lang="de-DE" dirty="0" smtClean="0"/>
              <a:t>Sinusoid network is heterogeneous</a:t>
            </a:r>
            <a:endParaRPr lang="de-DE" dirty="0"/>
          </a:p>
          <a:p>
            <a:pPr lvl="1"/>
            <a:r>
              <a:rPr lang="de-DE" b="1" dirty="0"/>
              <a:t>near portal vene</a:t>
            </a:r>
            <a:r>
              <a:rPr lang="de-DE" dirty="0"/>
              <a:t> </a:t>
            </a:r>
            <a:r>
              <a:rPr lang="de-DE" dirty="0" smtClean="0"/>
              <a:t>arranged as </a:t>
            </a:r>
            <a:r>
              <a:rPr lang="de-DE" b="1" dirty="0"/>
              <a:t>interconnecting polygonal networks</a:t>
            </a:r>
          </a:p>
          <a:p>
            <a:pPr lvl="1"/>
            <a:r>
              <a:rPr lang="de-DE" dirty="0"/>
              <a:t>farther away from </a:t>
            </a:r>
            <a:r>
              <a:rPr lang="de-DE" dirty="0" smtClean="0"/>
              <a:t>portal </a:t>
            </a:r>
            <a:r>
              <a:rPr lang="de-DE" dirty="0"/>
              <a:t>vein </a:t>
            </a:r>
            <a:r>
              <a:rPr lang="de-DE" dirty="0" smtClean="0"/>
              <a:t>organized as </a:t>
            </a:r>
            <a:r>
              <a:rPr lang="de-DE" b="1" dirty="0"/>
              <a:t>parallel vessels terminating in the central vein</a:t>
            </a:r>
          </a:p>
          <a:p>
            <a:pPr lvl="1"/>
            <a:r>
              <a:rPr lang="de-DE" dirty="0"/>
              <a:t>short </a:t>
            </a:r>
            <a:r>
              <a:rPr lang="de-DE" b="1" dirty="0"/>
              <a:t>intersinusoidal sinusoids</a:t>
            </a:r>
            <a:r>
              <a:rPr lang="de-DE" dirty="0"/>
              <a:t> connect adjacent parallel sinusoids</a:t>
            </a:r>
          </a:p>
          <a:p>
            <a:endParaRPr lang="de-DE" dirty="0" smtClean="0"/>
          </a:p>
          <a:p>
            <a:endParaRPr lang="en-US" dirty="0"/>
          </a:p>
        </p:txBody>
      </p:sp>
      <p:pic>
        <p:nvPicPr>
          <p:cNvPr id="2050" name="Picture 2" descr="http://www.easloffice.eu/jhep/contest/website/sent_images/20120223-2c45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276349"/>
            <a:ext cx="428625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48200" y="627648"/>
            <a:ext cx="42731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Scanning electron micrograph showing fenestrated sinusoids and hepatocytes </a:t>
            </a:r>
            <a:r>
              <a:rPr lang="en-US" sz="1200" dirty="0" smtClean="0"/>
              <a:t>in </a:t>
            </a:r>
            <a:r>
              <a:rPr lang="en-US" sz="1200" dirty="0"/>
              <a:t>a mouse liver</a:t>
            </a:r>
            <a:r>
              <a:rPr lang="en-US" sz="1200" dirty="0" smtClean="0"/>
              <a:t>.</a:t>
            </a:r>
          </a:p>
          <a:p>
            <a:r>
              <a:rPr lang="en-US" sz="1200" dirty="0">
                <a:hlinkClick r:id="rId3"/>
              </a:rPr>
              <a:t>http://www.easloffice.eu/jhep/contest/website/see_photos.html</a:t>
            </a:r>
            <a:endParaRPr lang="en-US" sz="1200" dirty="0"/>
          </a:p>
          <a:p>
            <a:endParaRPr lang="en-US" sz="1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3124200" y="6019800"/>
            <a:ext cx="5943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Scanning electron microscope observations on the structure of portal veins, sinusoids and central veins in rat </a:t>
            </a:r>
            <a:r>
              <a:rPr lang="en-US" sz="1000" b="1" dirty="0" smtClean="0"/>
              <a:t>liver.</a:t>
            </a:r>
            <a:r>
              <a:rPr lang="en-US" sz="1000" dirty="0" smtClean="0"/>
              <a:t> </a:t>
            </a:r>
            <a:r>
              <a:rPr lang="en-US" sz="1000" dirty="0" err="1" smtClean="0"/>
              <a:t>Wisse</a:t>
            </a:r>
            <a:r>
              <a:rPr lang="en-US" sz="1000" dirty="0"/>
              <a:t>, E.; De </a:t>
            </a:r>
            <a:r>
              <a:rPr lang="en-US" sz="1000" dirty="0" err="1"/>
              <a:t>Zanger</a:t>
            </a:r>
            <a:r>
              <a:rPr lang="en-US" sz="1000" dirty="0"/>
              <a:t>, R. B.; Jacobs, R. &amp; </a:t>
            </a:r>
            <a:r>
              <a:rPr lang="en-US" sz="1000" dirty="0" err="1"/>
              <a:t>McCuskey</a:t>
            </a:r>
            <a:r>
              <a:rPr lang="en-US" sz="1000" dirty="0"/>
              <a:t>, R. S.; </a:t>
            </a:r>
            <a:r>
              <a:rPr lang="en-US" sz="1000" i="1" dirty="0"/>
              <a:t>Scan Electron </a:t>
            </a:r>
            <a:r>
              <a:rPr lang="en-US" sz="1000" i="1" dirty="0" err="1"/>
              <a:t>Microsc</a:t>
            </a:r>
            <a:r>
              <a:rPr lang="en-US" sz="1000" i="1" dirty="0"/>
              <a:t>, </a:t>
            </a:r>
            <a:r>
              <a:rPr lang="en-US" sz="1000" b="1" dirty="0"/>
              <a:t>1983</a:t>
            </a:r>
            <a:r>
              <a:rPr lang="en-US" sz="1000" dirty="0"/>
              <a:t>, 1441-1452 </a:t>
            </a:r>
          </a:p>
          <a:p>
            <a:r>
              <a:rPr lang="en-US" sz="1000" b="1" dirty="0" smtClean="0"/>
              <a:t>The </a:t>
            </a:r>
            <a:r>
              <a:rPr lang="en-US" sz="1000" b="1" dirty="0"/>
              <a:t>liver sieve: considerations concerning the structure and function of endothelial fenestrae, the sinusoidal wall and the space of </a:t>
            </a:r>
            <a:r>
              <a:rPr lang="en-US" sz="1000" b="1" dirty="0" err="1"/>
              <a:t>Disse</a:t>
            </a:r>
            <a:r>
              <a:rPr lang="en-US" sz="1000" b="1" dirty="0"/>
              <a:t>. </a:t>
            </a:r>
            <a:r>
              <a:rPr lang="en-US" sz="1000" dirty="0" err="1"/>
              <a:t>Wisse</a:t>
            </a:r>
            <a:r>
              <a:rPr lang="en-US" sz="1000" dirty="0"/>
              <a:t>, E.; De </a:t>
            </a:r>
            <a:r>
              <a:rPr lang="en-US" sz="1000" dirty="0" err="1"/>
              <a:t>Zanger</a:t>
            </a:r>
            <a:r>
              <a:rPr lang="en-US" sz="1000" dirty="0"/>
              <a:t>, R. B.; </a:t>
            </a:r>
            <a:r>
              <a:rPr lang="en-US" sz="1000" dirty="0" err="1"/>
              <a:t>Charels</a:t>
            </a:r>
            <a:r>
              <a:rPr lang="en-US" sz="1000" dirty="0"/>
              <a:t>, K.; Van Der </a:t>
            </a:r>
            <a:r>
              <a:rPr lang="en-US" sz="1000" dirty="0" err="1"/>
              <a:t>Smissen</a:t>
            </a:r>
            <a:r>
              <a:rPr lang="en-US" sz="1000" dirty="0"/>
              <a:t>, P. &amp; </a:t>
            </a:r>
            <a:r>
              <a:rPr lang="en-US" sz="1000" dirty="0" err="1"/>
              <a:t>McCuskey</a:t>
            </a:r>
            <a:r>
              <a:rPr lang="en-US" sz="1000" dirty="0"/>
              <a:t>, R. S. </a:t>
            </a:r>
            <a:r>
              <a:rPr lang="en-US" sz="1000" i="1" dirty="0" err="1"/>
              <a:t>Hepatology</a:t>
            </a:r>
            <a:r>
              <a:rPr lang="en-US" sz="1000" i="1" dirty="0"/>
              <a:t>, </a:t>
            </a:r>
            <a:r>
              <a:rPr lang="en-US" sz="1000" b="1" dirty="0"/>
              <a:t>1985</a:t>
            </a:r>
            <a:r>
              <a:rPr lang="en-US" sz="1000" i="1" dirty="0"/>
              <a:t>, 5</a:t>
            </a:r>
            <a:r>
              <a:rPr lang="en-US" sz="1000" dirty="0"/>
              <a:t>, </a:t>
            </a:r>
            <a:r>
              <a:rPr lang="en-US" sz="1000" dirty="0" smtClean="0"/>
              <a:t>683-692</a:t>
            </a:r>
            <a:endParaRPr lang="en-US" sz="10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24400"/>
            <a:ext cx="7392085" cy="1202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628128"/>
            <a:ext cx="3095625" cy="1880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914400"/>
            <a:ext cx="7924800" cy="1470025"/>
          </a:xfrm>
        </p:spPr>
        <p:txBody>
          <a:bodyPr/>
          <a:lstStyle/>
          <a:p>
            <a:pPr algn="l"/>
            <a:r>
              <a:rPr lang="de-DE" sz="2400" cap="none" dirty="0" smtClean="0"/>
              <a:t>From Hepatocytes to Whole Liver </a:t>
            </a:r>
            <a:r>
              <a:rPr lang="de-DE" sz="2400" cap="none" dirty="0"/>
              <a:t>F</a:t>
            </a:r>
            <a:r>
              <a:rPr lang="de-DE" sz="2400" cap="none" dirty="0" smtClean="0"/>
              <a:t>unction:</a:t>
            </a:r>
            <a:br>
              <a:rPr lang="de-DE" sz="2400" cap="none" dirty="0" smtClean="0"/>
            </a:br>
            <a:r>
              <a:rPr lang="de-DE" sz="2400" cap="none" dirty="0" smtClean="0"/>
              <a:t>A Multi-scale Model of Human Galactose Metabolism</a:t>
            </a:r>
            <a:br>
              <a:rPr lang="de-DE" sz="2400" cap="none" dirty="0" smtClean="0"/>
            </a:br>
            <a:r>
              <a:rPr lang="de-DE" sz="1800" b="0" i="1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König M. &amp; Holzhütter HG.</a:t>
            </a:r>
            <a:endParaRPr lang="en-US" sz="1800" b="0" i="1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074" name="Picture 2" descr="Virtual Liver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0812"/>
            <a:ext cx="1559392" cy="58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bmbf.de/_img/common/bmbf_logo_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503" y="253457"/>
            <a:ext cx="1542143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harite Berl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467" y="270812"/>
            <a:ext cx="1524000" cy="5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898" y="4870085"/>
            <a:ext cx="4267200" cy="200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931" y="2574245"/>
            <a:ext cx="3504024" cy="206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eft-Up Arrow 7"/>
          <p:cNvSpPr/>
          <p:nvPr/>
        </p:nvSpPr>
        <p:spPr>
          <a:xfrm>
            <a:off x="6541644" y="4870085"/>
            <a:ext cx="838200" cy="838200"/>
          </a:xfrm>
          <a:prstGeom prst="left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Left-Up Arrow 14"/>
          <p:cNvSpPr/>
          <p:nvPr/>
        </p:nvSpPr>
        <p:spPr>
          <a:xfrm rot="5400000">
            <a:off x="914400" y="4870085"/>
            <a:ext cx="838200" cy="838200"/>
          </a:xfrm>
          <a:prstGeom prst="left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8400" y="2574245"/>
            <a:ext cx="128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Hepatocyte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557437" y="4504446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Sinusoidal Unit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579110" y="2166221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Lobulus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077200" y="2831068"/>
            <a:ext cx="64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Liver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785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Blood 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5943600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/>
            </a:r>
            <a:br>
              <a:rPr lang="en-US" sz="1000" dirty="0"/>
            </a:br>
            <a:r>
              <a:rPr lang="en-US" sz="1000" b="1" dirty="0"/>
              <a:t>The terminal hepatic microcirculation in the rat.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/>
              <a:t>Koo, A.; Liang, I. Y. &amp; Cheng, K. </a:t>
            </a:r>
            <a:r>
              <a:rPr lang="en-US" sz="1000" dirty="0" smtClean="0"/>
              <a:t>K.; </a:t>
            </a:r>
            <a:r>
              <a:rPr lang="en-US" sz="1000" i="1" dirty="0" smtClean="0"/>
              <a:t>Q </a:t>
            </a:r>
            <a:r>
              <a:rPr lang="en-US" sz="1000" i="1" dirty="0"/>
              <a:t>J </a:t>
            </a:r>
            <a:r>
              <a:rPr lang="en-US" sz="1000" i="1" dirty="0" err="1"/>
              <a:t>Exp</a:t>
            </a:r>
            <a:r>
              <a:rPr lang="en-US" sz="1000" i="1" dirty="0"/>
              <a:t> </a:t>
            </a:r>
            <a:r>
              <a:rPr lang="en-US" sz="1000" i="1" dirty="0" err="1"/>
              <a:t>Physiol</a:t>
            </a:r>
            <a:r>
              <a:rPr lang="en-US" sz="1000" i="1" dirty="0"/>
              <a:t> </a:t>
            </a:r>
            <a:r>
              <a:rPr lang="en-US" sz="1000" i="1" dirty="0" err="1"/>
              <a:t>Cogn</a:t>
            </a:r>
            <a:r>
              <a:rPr lang="en-US" sz="1000" i="1" dirty="0"/>
              <a:t> Med </a:t>
            </a:r>
            <a:r>
              <a:rPr lang="en-US" sz="1000" i="1" dirty="0" err="1"/>
              <a:t>Sci</a:t>
            </a:r>
            <a:r>
              <a:rPr lang="en-US" sz="1000" i="1" dirty="0"/>
              <a:t>, </a:t>
            </a:r>
            <a:r>
              <a:rPr lang="en-US" sz="1000" b="1" dirty="0"/>
              <a:t>1975</a:t>
            </a:r>
            <a:r>
              <a:rPr lang="en-US" sz="1000" i="1" dirty="0"/>
              <a:t>, 60</a:t>
            </a:r>
            <a:r>
              <a:rPr lang="en-US" sz="1000" dirty="0"/>
              <a:t>, 261-266 </a:t>
            </a:r>
            <a:endParaRPr lang="en-US" sz="1000" dirty="0" smtClean="0"/>
          </a:p>
          <a:p>
            <a:r>
              <a:rPr lang="en-US" sz="1000" b="1" dirty="0"/>
              <a:t>Intermittence of blood flow in liver sinusoids, studied by high-resolution in vivo </a:t>
            </a:r>
            <a:r>
              <a:rPr lang="en-US" sz="1000" b="1" dirty="0" smtClean="0"/>
              <a:t>microscopy.</a:t>
            </a:r>
            <a:r>
              <a:rPr lang="en-US" sz="1000" dirty="0" smtClean="0"/>
              <a:t> </a:t>
            </a:r>
            <a:r>
              <a:rPr lang="en-US" sz="1000" dirty="0" err="1" smtClean="0"/>
              <a:t>MacPhee</a:t>
            </a:r>
            <a:r>
              <a:rPr lang="en-US" sz="1000" dirty="0"/>
              <a:t>, P. J.; Schmidt, E. E. &amp; Groom, A. C.; </a:t>
            </a:r>
            <a:r>
              <a:rPr lang="en-US" sz="1000" b="1" dirty="0"/>
              <a:t>1995</a:t>
            </a:r>
            <a:r>
              <a:rPr lang="en-US" sz="1000" i="1" dirty="0"/>
              <a:t>, 269</a:t>
            </a:r>
            <a:r>
              <a:rPr lang="en-US" sz="1000" dirty="0"/>
              <a:t>, G692-G698  </a:t>
            </a:r>
          </a:p>
          <a:p>
            <a:endParaRPr lang="en-US" sz="1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1219200"/>
            <a:ext cx="3016579" cy="5357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53428"/>
            <a:ext cx="6055553" cy="303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419600"/>
            <a:ext cx="20955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05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Galactosemias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>
            <a:normAutofit/>
          </a:bodyPr>
          <a:lstStyle/>
          <a:p>
            <a:r>
              <a:rPr lang="en-GB" sz="1800" dirty="0" smtClean="0"/>
              <a:t>caused </a:t>
            </a:r>
            <a:r>
              <a:rPr lang="en-GB" sz="1800" dirty="0"/>
              <a:t>by </a:t>
            </a:r>
            <a:r>
              <a:rPr lang="en-GB" sz="1800" b="1" dirty="0"/>
              <a:t>deficiencies in either </a:t>
            </a:r>
            <a:r>
              <a:rPr lang="en-GB" sz="1800" b="1" dirty="0" smtClean="0"/>
              <a:t>GALK, GALT or GALE</a:t>
            </a:r>
          </a:p>
          <a:p>
            <a:r>
              <a:rPr lang="en-GB" sz="1800" dirty="0"/>
              <a:t>untreated as well as treated patients with galactosemia show accumulation and/or depletion of specific metabolites, and often abnormalities of </a:t>
            </a:r>
            <a:r>
              <a:rPr lang="en-GB" sz="1800" dirty="0" smtClean="0"/>
              <a:t>glycosylation</a:t>
            </a:r>
          </a:p>
          <a:p>
            <a:pPr marL="0" indent="0">
              <a:buNone/>
            </a:pPr>
            <a:r>
              <a:rPr lang="en-GB" sz="1800" b="1" dirty="0" smtClean="0"/>
              <a:t>implementation</a:t>
            </a:r>
            <a:r>
              <a:rPr lang="en-GB" sz="1800" dirty="0" smtClean="0"/>
              <a:t> </a:t>
            </a:r>
          </a:p>
          <a:p>
            <a:r>
              <a:rPr lang="en-GB" sz="1800" dirty="0" smtClean="0"/>
              <a:t>via measured alterations in kinetic properties in human protein mutations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295400"/>
            <a:ext cx="476868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084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67543"/>
            <a:ext cx="4069984" cy="434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094" y="76200"/>
            <a:ext cx="8610600" cy="1143000"/>
          </a:xfrm>
        </p:spPr>
        <p:txBody>
          <a:bodyPr/>
          <a:lstStyle/>
          <a:p>
            <a:pPr algn="l"/>
            <a:r>
              <a:rPr lang="de-DE" dirty="0" smtClean="0"/>
              <a:t>Galactosemia (</a:t>
            </a:r>
            <a:r>
              <a:rPr lang="de-DE" dirty="0" smtClean="0">
                <a:solidFill>
                  <a:srgbClr val="FF0000"/>
                </a:solidFill>
              </a:rPr>
              <a:t>GALK</a:t>
            </a:r>
            <a:r>
              <a:rPr lang="de-DE" dirty="0"/>
              <a:t>,</a:t>
            </a:r>
            <a:r>
              <a:rPr lang="de-DE" dirty="0" smtClean="0"/>
              <a:t> </a:t>
            </a:r>
            <a:r>
              <a:rPr lang="de-DE" dirty="0" smtClean="0">
                <a:solidFill>
                  <a:srgbClr val="0070C0"/>
                </a:solidFill>
              </a:rPr>
              <a:t>GALT</a:t>
            </a:r>
            <a:r>
              <a:rPr lang="de-DE" dirty="0" smtClean="0"/>
              <a:t>, </a:t>
            </a:r>
            <a:r>
              <a:rPr lang="de-DE" dirty="0" smtClean="0">
                <a:solidFill>
                  <a:schemeClr val="accent3">
                    <a:lumMod val="75000"/>
                  </a:schemeClr>
                </a:solidFill>
              </a:rPr>
              <a:t>GALE</a:t>
            </a:r>
            <a:r>
              <a:rPr lang="de-DE" dirty="0" smtClean="0"/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124200" y="4892776"/>
            <a:ext cx="6477000" cy="3048000"/>
          </a:xfrm>
        </p:spPr>
        <p:txBody>
          <a:bodyPr/>
          <a:lstStyle/>
          <a:p>
            <a:pPr lvl="1"/>
            <a:r>
              <a:rPr lang="de-DE" dirty="0" smtClean="0"/>
              <a:t>marked alterations in metabolite levels</a:t>
            </a:r>
          </a:p>
          <a:p>
            <a:pPr lvl="1"/>
            <a:r>
              <a:rPr lang="de-DE" dirty="0" smtClean="0"/>
              <a:t>galactitol accumulation</a:t>
            </a:r>
          </a:p>
          <a:p>
            <a:pPr lvl="1"/>
            <a:r>
              <a:rPr lang="de-DE" dirty="0" smtClean="0"/>
              <a:t>shift of udpglc/udpgal level</a:t>
            </a:r>
          </a:p>
          <a:p>
            <a:pPr lvl="1"/>
            <a:r>
              <a:rPr lang="de-DE" dirty="0" smtClean="0"/>
              <a:t>reduced galactose clearance</a:t>
            </a:r>
          </a:p>
          <a:p>
            <a:pPr lvl="1"/>
            <a:r>
              <a:rPr lang="de-DE" dirty="0" smtClean="0"/>
              <a:t>energetically challenged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585459"/>
            <a:ext cx="4094980" cy="327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004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7884" y="-116037"/>
            <a:ext cx="7090315" cy="1143000"/>
          </a:xfrm>
        </p:spPr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4447" y="4187786"/>
            <a:ext cx="1948398" cy="11695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 smtClean="0"/>
              <a:t>Sampling </a:t>
            </a:r>
            <a:r>
              <a:rPr lang="de-DE" sz="1400" b="1" dirty="0" err="1" smtClean="0"/>
              <a:t>Sinusoidal</a:t>
            </a:r>
            <a:r>
              <a:rPr lang="de-DE" sz="1400" b="1" dirty="0" smtClean="0"/>
              <a:t> Unit </a:t>
            </a:r>
            <a:r>
              <a:rPr lang="de-DE" sz="1400" b="1" dirty="0" err="1" smtClean="0"/>
              <a:t>Architectures</a:t>
            </a:r>
            <a:r>
              <a:rPr lang="de-DE" sz="1400" b="1" dirty="0" smtClean="0"/>
              <a:t> </a:t>
            </a:r>
            <a:endParaRPr lang="de-DE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 smtClean="0"/>
              <a:t>Representative</a:t>
            </a:r>
            <a:r>
              <a:rPr lang="de-DE" sz="1400" dirty="0" smtClean="0"/>
              <a:t> </a:t>
            </a:r>
            <a:r>
              <a:rPr lang="de-DE" sz="1400" dirty="0" err="1" smtClean="0"/>
              <a:t>samples</a:t>
            </a:r>
            <a:endParaRPr lang="de-DE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SBML</a:t>
            </a:r>
            <a:endParaRPr lang="de-DE" sz="1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090453" y="3523566"/>
            <a:ext cx="1410390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 smtClean="0"/>
              <a:t>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ODE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C++/LSODA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COPASI</a:t>
            </a:r>
            <a:endParaRPr lang="de-DE" sz="1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090453" y="1483075"/>
            <a:ext cx="1721256" cy="13849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Algorithm</a:t>
            </a:r>
            <a:endParaRPr lang="de-DE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 smtClean="0"/>
              <a:t>Method</a:t>
            </a:r>
            <a:r>
              <a:rPr lang="de-DE" sz="1400" dirty="0" smtClean="0"/>
              <a:t> (ODE, SS, MCA)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 smtClean="0"/>
              <a:t>Algorithm</a:t>
            </a:r>
            <a:r>
              <a:rPr lang="de-DE" sz="1400" dirty="0" smtClean="0"/>
              <a:t> </a:t>
            </a:r>
            <a:r>
              <a:rPr lang="de-DE" sz="1400" dirty="0" err="1" smtClean="0"/>
              <a:t>parameters</a:t>
            </a:r>
            <a:endParaRPr lang="de-DE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SED-ML</a:t>
            </a:r>
            <a:endParaRPr lang="de-DE" sz="1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090453" y="5168205"/>
            <a:ext cx="1786347" cy="16004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Timecourse</a:t>
            </a:r>
            <a:r>
              <a:rPr lang="de-DE" sz="1400" b="1" dirty="0" smtClean="0"/>
              <a:t>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Additional </a:t>
            </a:r>
            <a:r>
              <a:rPr lang="de-DE" sz="1400" dirty="0" err="1"/>
              <a:t>b</a:t>
            </a:r>
            <a:r>
              <a:rPr lang="de-DE" sz="1400" dirty="0" err="1" smtClean="0"/>
              <a:t>oundary</a:t>
            </a:r>
            <a:r>
              <a:rPr lang="de-DE" sz="1400" dirty="0" smtClean="0"/>
              <a:t> </a:t>
            </a:r>
            <a:r>
              <a:rPr lang="de-DE" sz="1400" dirty="0" err="1" smtClean="0"/>
              <a:t>conditions</a:t>
            </a:r>
            <a:r>
              <a:rPr lang="de-DE" sz="1400" dirty="0" smtClean="0"/>
              <a:t> (</a:t>
            </a:r>
            <a:r>
              <a:rPr lang="de-DE" sz="1400" dirty="0" err="1" smtClean="0"/>
              <a:t>peaks</a:t>
            </a:r>
            <a:r>
              <a:rPr lang="de-DE" sz="1400" dirty="0" smtClean="0"/>
              <a:t>, </a:t>
            </a:r>
            <a:r>
              <a:rPr lang="de-DE" sz="1400" dirty="0" err="1" smtClean="0"/>
              <a:t>altered</a:t>
            </a:r>
            <a:r>
              <a:rPr lang="de-DE" sz="1400" dirty="0" smtClean="0"/>
              <a:t> </a:t>
            </a:r>
            <a:r>
              <a:rPr lang="de-DE" sz="1400" dirty="0" err="1" smtClean="0"/>
              <a:t>parameters</a:t>
            </a:r>
            <a:r>
              <a:rPr lang="de-DE" sz="1400" dirty="0" smtClean="0"/>
              <a:t>, </a:t>
            </a:r>
            <a:r>
              <a:rPr lang="de-DE" sz="1400" dirty="0" err="1" smtClean="0"/>
              <a:t>metabolic</a:t>
            </a:r>
            <a:r>
              <a:rPr lang="de-DE" sz="1400" dirty="0" smtClean="0"/>
              <a:t> </a:t>
            </a:r>
            <a:r>
              <a:rPr lang="de-DE" sz="1400" dirty="0" err="1" smtClean="0"/>
              <a:t>effects</a:t>
            </a:r>
            <a:r>
              <a:rPr lang="de-DE" sz="1400" dirty="0" smtClean="0"/>
              <a:t>)</a:t>
            </a:r>
            <a:endParaRPr lang="de-DE" sz="1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097633" y="3207522"/>
            <a:ext cx="1570207" cy="16004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 smtClean="0"/>
              <a:t>Database </a:t>
            </a:r>
            <a:r>
              <a:rPr lang="de-DE" sz="1400" b="1" dirty="0" err="1" smtClean="0"/>
              <a:t>storage</a:t>
            </a:r>
            <a:endParaRPr lang="de-DE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Model, </a:t>
            </a:r>
            <a:r>
              <a:rPr lang="de-DE" sz="1400" dirty="0" err="1" smtClean="0"/>
              <a:t>algorithm</a:t>
            </a:r>
            <a:r>
              <a:rPr lang="de-DE" sz="1400" dirty="0" smtClean="0"/>
              <a:t>, </a:t>
            </a:r>
            <a:r>
              <a:rPr lang="de-DE" sz="1400" dirty="0" err="1" smtClean="0"/>
              <a:t>sampling</a:t>
            </a:r>
            <a:r>
              <a:rPr lang="de-DE" sz="1400" dirty="0" smtClean="0"/>
              <a:t>, </a:t>
            </a:r>
            <a:r>
              <a:rPr lang="de-DE" sz="1400" dirty="0" err="1" smtClean="0"/>
              <a:t>events</a:t>
            </a:r>
            <a:endParaRPr lang="de-DE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 smtClean="0"/>
              <a:t>Timecourses</a:t>
            </a:r>
            <a:endParaRPr lang="de-DE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 smtClean="0"/>
              <a:t>Reproducibility</a:t>
            </a:r>
            <a:endParaRPr lang="de-DE" sz="1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706211" y="1914872"/>
            <a:ext cx="1964871" cy="1384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 smtClean="0"/>
              <a:t>Single </a:t>
            </a:r>
            <a:r>
              <a:rPr lang="de-DE" sz="1400" b="1" dirty="0" err="1" smtClean="0"/>
              <a:t>Cell</a:t>
            </a:r>
            <a:r>
              <a:rPr lang="de-DE" sz="1400" b="1" dirty="0" smtClean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Fitting </a:t>
            </a:r>
            <a:r>
              <a:rPr lang="de-DE" sz="1400" dirty="0" err="1" smtClean="0"/>
              <a:t>parameters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single</a:t>
            </a:r>
            <a:r>
              <a:rPr lang="de-DE" sz="1400" dirty="0" smtClean="0"/>
              <a:t> </a:t>
            </a:r>
            <a:r>
              <a:rPr lang="de-DE" sz="1400" dirty="0" err="1" smtClean="0"/>
              <a:t>cell</a:t>
            </a:r>
            <a:r>
              <a:rPr lang="de-DE" sz="1400" dirty="0" smtClean="0"/>
              <a:t> </a:t>
            </a:r>
            <a:r>
              <a:rPr lang="de-DE" sz="1400" dirty="0" err="1" smtClean="0"/>
              <a:t>data</a:t>
            </a:r>
            <a:r>
              <a:rPr lang="de-DE" sz="1400" dirty="0" smtClean="0"/>
              <a:t> (</a:t>
            </a:r>
            <a:r>
              <a:rPr lang="de-DE" sz="1400" dirty="0" err="1" smtClean="0"/>
              <a:t>constraints</a:t>
            </a:r>
            <a:r>
              <a:rPr lang="de-DE" sz="1400" dirty="0" smtClean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</a:t>
            </a:r>
            <a:r>
              <a:rPr lang="de-DE" sz="1400" dirty="0" err="1" smtClean="0"/>
              <a:t>sinusoidal</a:t>
            </a:r>
            <a:r>
              <a:rPr lang="de-DE" sz="1400" dirty="0" smtClean="0"/>
              <a:t> </a:t>
            </a:r>
            <a:r>
              <a:rPr lang="de-DE" sz="1400" dirty="0" err="1" smtClean="0"/>
              <a:t>unit</a:t>
            </a:r>
            <a:r>
              <a:rPr lang="de-DE" sz="1400" dirty="0" smtClean="0"/>
              <a:t>/</a:t>
            </a:r>
            <a:r>
              <a:rPr lang="de-DE" sz="1400" dirty="0" err="1" smtClean="0"/>
              <a:t>liver</a:t>
            </a:r>
            <a:r>
              <a:rPr lang="de-DE" sz="1400" dirty="0" smtClean="0"/>
              <a:t>)</a:t>
            </a:r>
            <a:endParaRPr lang="de-DE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SBML</a:t>
            </a:r>
            <a:endParaRPr lang="de-DE" sz="1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06211" y="5966936"/>
            <a:ext cx="1964871" cy="7386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 smtClean="0"/>
              <a:t>Parameter </a:t>
            </a:r>
            <a:r>
              <a:rPr lang="de-DE" sz="1400" b="1" dirty="0" err="1" smtClean="0"/>
              <a:t>Distributions</a:t>
            </a:r>
            <a:endParaRPr lang="de-DE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 smtClean="0"/>
              <a:t>Literature</a:t>
            </a:r>
            <a:r>
              <a:rPr lang="de-DE" sz="1400" dirty="0" smtClean="0"/>
              <a:t> </a:t>
            </a:r>
            <a:r>
              <a:rPr lang="de-DE" sz="1400" dirty="0" err="1" smtClean="0"/>
              <a:t>research</a:t>
            </a:r>
            <a:endParaRPr lang="de-DE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Fit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data</a:t>
            </a:r>
            <a:endParaRPr lang="de-DE" sz="1400" dirty="0" smtClean="0"/>
          </a:p>
        </p:txBody>
      </p:sp>
      <p:sp>
        <p:nvSpPr>
          <p:cNvPr id="14" name="Right Arrow 13"/>
          <p:cNvSpPr/>
          <p:nvPr/>
        </p:nvSpPr>
        <p:spPr>
          <a:xfrm rot="5400000">
            <a:off x="1460498" y="1421756"/>
            <a:ext cx="456297" cy="40374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Right Arrow 14"/>
          <p:cNvSpPr/>
          <p:nvPr/>
        </p:nvSpPr>
        <p:spPr>
          <a:xfrm rot="16200000">
            <a:off x="1460498" y="5436478"/>
            <a:ext cx="456297" cy="40374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" name="Right Arrow 15"/>
          <p:cNvSpPr/>
          <p:nvPr/>
        </p:nvSpPr>
        <p:spPr>
          <a:xfrm rot="16200000">
            <a:off x="3532380" y="4597376"/>
            <a:ext cx="456297" cy="40374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TextBox 16"/>
          <p:cNvSpPr txBox="1"/>
          <p:nvPr/>
        </p:nvSpPr>
        <p:spPr>
          <a:xfrm>
            <a:off x="7242839" y="3523566"/>
            <a:ext cx="1813126" cy="954107"/>
          </a:xfrm>
          <a:prstGeom prst="rect">
            <a:avLst/>
          </a:prstGeom>
          <a:solidFill>
            <a:srgbClr val="FBF9A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 smtClean="0"/>
              <a:t>Integration</a:t>
            </a:r>
            <a:endParaRPr lang="de-DE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 smtClean="0"/>
              <a:t>Scaling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whole</a:t>
            </a:r>
            <a:r>
              <a:rPr lang="de-DE" sz="1400" dirty="0" smtClean="0"/>
              <a:t> </a:t>
            </a:r>
            <a:r>
              <a:rPr lang="de-DE" sz="1400" dirty="0" err="1" smtClean="0"/>
              <a:t>liver</a:t>
            </a:r>
            <a:endParaRPr lang="de-DE" sz="1400" dirty="0" smtClean="0"/>
          </a:p>
          <a:p>
            <a:r>
              <a:rPr lang="de-DE" sz="1400" b="1" dirty="0" err="1" smtClean="0"/>
              <a:t>Visualization</a:t>
            </a:r>
            <a:endParaRPr lang="de-DE" sz="1400" b="1" dirty="0" smtClean="0"/>
          </a:p>
        </p:txBody>
      </p:sp>
      <p:sp>
        <p:nvSpPr>
          <p:cNvPr id="18" name="Right Arrow 17"/>
          <p:cNvSpPr/>
          <p:nvPr/>
        </p:nvSpPr>
        <p:spPr>
          <a:xfrm>
            <a:off x="6716635" y="3798748"/>
            <a:ext cx="456297" cy="40374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Right Arrow 18"/>
          <p:cNvSpPr/>
          <p:nvPr/>
        </p:nvSpPr>
        <p:spPr>
          <a:xfrm rot="5400000">
            <a:off x="3532380" y="2998078"/>
            <a:ext cx="456297" cy="40374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TextBox 19"/>
          <p:cNvSpPr txBox="1"/>
          <p:nvPr/>
        </p:nvSpPr>
        <p:spPr>
          <a:xfrm>
            <a:off x="706211" y="395287"/>
            <a:ext cx="1964871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 err="1" smtClean="0"/>
              <a:t>Kinetics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for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Cellular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Processes</a:t>
            </a:r>
            <a:endParaRPr lang="de-DE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 smtClean="0"/>
              <a:t>Literature</a:t>
            </a:r>
            <a:r>
              <a:rPr lang="de-DE" sz="1400" dirty="0" smtClean="0"/>
              <a:t> &amp; Database </a:t>
            </a:r>
            <a:r>
              <a:rPr lang="de-DE" sz="1400" dirty="0" err="1" smtClean="0"/>
              <a:t>research</a:t>
            </a:r>
            <a:endParaRPr lang="de-DE" sz="14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609600" y="76200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MODEL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010625" y="1161511"/>
            <a:ext cx="1408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SIMULATION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367885" y="3505200"/>
            <a:ext cx="6415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5400" b="1" dirty="0" smtClean="0">
                <a:latin typeface="Arial Black" panose="020B0A04020102020204" pitchFamily="34" charset="0"/>
              </a:rPr>
              <a:t>+</a:t>
            </a:r>
            <a:endParaRPr lang="en-US" sz="5400" b="1" dirty="0">
              <a:latin typeface="Arial Black" panose="020B0A040201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22074" y="2597922"/>
            <a:ext cx="1655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DATA </a:t>
            </a:r>
          </a:p>
          <a:p>
            <a:r>
              <a:rPr lang="de-DE" b="1" dirty="0" smtClean="0"/>
              <a:t>MANAGEMENT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-93347" y="593822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Cellular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err="1" smtClean="0"/>
              <a:t>Process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94205" y="312967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Cell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26822" y="480187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Tissue</a:t>
            </a:r>
            <a:endParaRPr lang="de-DE" b="1" dirty="0" smtClean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-300454" y="5873115"/>
            <a:ext cx="1323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Tissue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Distribution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154804" y="2602560"/>
            <a:ext cx="19011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POSTPROCESSING</a:t>
            </a:r>
          </a:p>
          <a:p>
            <a:r>
              <a:rPr lang="de-DE" b="1" dirty="0" smtClean="0"/>
              <a:t>ANALYSIS</a:t>
            </a:r>
          </a:p>
          <a:p>
            <a:r>
              <a:rPr lang="de-DE" b="1" dirty="0" smtClean="0"/>
              <a:t>VISUALIZATION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7242838" y="333153"/>
            <a:ext cx="1761343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 smtClean="0"/>
              <a:t>Organ/Patient </a:t>
            </a:r>
            <a:r>
              <a:rPr lang="de-DE" sz="1400" b="1" dirty="0" err="1" smtClean="0"/>
              <a:t>constraints</a:t>
            </a:r>
            <a:endParaRPr lang="de-DE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Global </a:t>
            </a:r>
            <a:r>
              <a:rPr lang="de-DE" sz="1400" dirty="0" err="1" smtClean="0"/>
              <a:t>rates</a:t>
            </a:r>
            <a:r>
              <a:rPr lang="de-DE" sz="1400" dirty="0" smtClean="0"/>
              <a:t> </a:t>
            </a:r>
            <a:br>
              <a:rPr lang="de-DE" sz="1400" dirty="0" smtClean="0"/>
            </a:br>
            <a:r>
              <a:rPr lang="de-DE" sz="1400" dirty="0" smtClean="0"/>
              <a:t>(</a:t>
            </a:r>
            <a:r>
              <a:rPr lang="de-DE" sz="1400" dirty="0" err="1" smtClean="0"/>
              <a:t>blood</a:t>
            </a:r>
            <a:r>
              <a:rPr lang="de-DE" sz="1400" dirty="0" smtClean="0"/>
              <a:t> </a:t>
            </a:r>
            <a:r>
              <a:rPr lang="de-DE" sz="1400" dirty="0" err="1" smtClean="0"/>
              <a:t>flow</a:t>
            </a:r>
            <a:r>
              <a:rPr lang="de-DE" sz="1400" dirty="0" smtClean="0"/>
              <a:t>, </a:t>
            </a:r>
            <a:r>
              <a:rPr lang="de-DE" sz="1400" dirty="0" err="1" smtClean="0"/>
              <a:t>volume</a:t>
            </a:r>
            <a:r>
              <a:rPr lang="de-DE" sz="1400" dirty="0" smtClean="0"/>
              <a:t>, </a:t>
            </a:r>
            <a:r>
              <a:rPr lang="de-DE" sz="1400" dirty="0" err="1" smtClean="0"/>
              <a:t>clearance</a:t>
            </a:r>
            <a:r>
              <a:rPr lang="de-DE" sz="1400" dirty="0" smtClean="0"/>
              <a:t> </a:t>
            </a:r>
            <a:r>
              <a:rPr lang="de-DE" sz="1400" dirty="0" err="1" smtClean="0"/>
              <a:t>rates</a:t>
            </a:r>
            <a:r>
              <a:rPr lang="de-DE" sz="1400" dirty="0" smtClean="0"/>
              <a:t>, </a:t>
            </a:r>
            <a:r>
              <a:rPr lang="de-DE" sz="1400" dirty="0" err="1" smtClean="0"/>
              <a:t>dilution</a:t>
            </a:r>
            <a:r>
              <a:rPr lang="de-DE" sz="1400" dirty="0" smtClean="0"/>
              <a:t> </a:t>
            </a:r>
            <a:r>
              <a:rPr lang="de-DE" sz="1400" dirty="0" err="1" smtClean="0"/>
              <a:t>curves</a:t>
            </a:r>
            <a:r>
              <a:rPr lang="de-DE" sz="1400" dirty="0" smtClean="0"/>
              <a:t>)</a:t>
            </a:r>
            <a:endParaRPr lang="de-DE" sz="1400" dirty="0" smtClean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6645160" y="1104316"/>
            <a:ext cx="64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Liver</a:t>
            </a:r>
            <a:endParaRPr lang="en-US" b="1" dirty="0"/>
          </a:p>
        </p:txBody>
      </p:sp>
      <p:sp>
        <p:nvSpPr>
          <p:cNvPr id="33" name="Right Arrow 32"/>
          <p:cNvSpPr/>
          <p:nvPr/>
        </p:nvSpPr>
        <p:spPr>
          <a:xfrm rot="5400000">
            <a:off x="7517523" y="2050225"/>
            <a:ext cx="456297" cy="40374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4" name="Right Arrow 33"/>
          <p:cNvSpPr/>
          <p:nvPr/>
        </p:nvSpPr>
        <p:spPr>
          <a:xfrm>
            <a:off x="4562550" y="3798748"/>
            <a:ext cx="456297" cy="40374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" name="Right Arrow 34"/>
          <p:cNvSpPr/>
          <p:nvPr/>
        </p:nvSpPr>
        <p:spPr>
          <a:xfrm>
            <a:off x="2572663" y="3798748"/>
            <a:ext cx="456297" cy="40374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ight Arrow 36"/>
          <p:cNvSpPr/>
          <p:nvPr/>
        </p:nvSpPr>
        <p:spPr>
          <a:xfrm rot="16200000">
            <a:off x="8003706" y="2045817"/>
            <a:ext cx="456297" cy="40374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7234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204" y="990600"/>
            <a:ext cx="5534025" cy="3360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763000" cy="1143000"/>
          </a:xfrm>
        </p:spPr>
        <p:txBody>
          <a:bodyPr/>
          <a:lstStyle/>
          <a:p>
            <a:pPr algn="r"/>
            <a:r>
              <a:rPr lang="de-DE" dirty="0" err="1" smtClean="0"/>
              <a:t>Cellular</a:t>
            </a:r>
            <a:r>
              <a:rPr lang="de-DE" dirty="0" smtClean="0"/>
              <a:t> Galactose </a:t>
            </a:r>
            <a:r>
              <a:rPr lang="de-DE" dirty="0" smtClean="0"/>
              <a:t>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3505200" cy="6096000"/>
          </a:xfrm>
        </p:spPr>
        <p:txBody>
          <a:bodyPr>
            <a:normAutofit/>
          </a:bodyPr>
          <a:lstStyle/>
          <a:p>
            <a:r>
              <a:rPr lang="en-GB" sz="1600" b="1" dirty="0" smtClean="0"/>
              <a:t>liver most </a:t>
            </a:r>
            <a:r>
              <a:rPr lang="en-GB" sz="1600" b="1" dirty="0"/>
              <a:t>important organ for </a:t>
            </a:r>
            <a:r>
              <a:rPr lang="en-GB" sz="1600" b="1" dirty="0" smtClean="0"/>
              <a:t>whole-body </a:t>
            </a:r>
            <a:r>
              <a:rPr lang="en-GB" sz="1600" b="1" dirty="0" smtClean="0"/>
              <a:t>metabolism </a:t>
            </a:r>
            <a:r>
              <a:rPr lang="en-GB" sz="1600" dirty="0" smtClean="0"/>
              <a:t>and </a:t>
            </a:r>
            <a:r>
              <a:rPr lang="en-GB" sz="1600" dirty="0"/>
              <a:t>clearance of </a:t>
            </a:r>
            <a:r>
              <a:rPr lang="en-GB" sz="1600" dirty="0" smtClean="0"/>
              <a:t>galactose </a:t>
            </a:r>
            <a:r>
              <a:rPr lang="en-GB" sz="1600" b="1" dirty="0"/>
              <a:t>(&gt;</a:t>
            </a:r>
            <a:r>
              <a:rPr lang="en-GB" sz="1600" b="1" dirty="0" smtClean="0"/>
              <a:t>95%)</a:t>
            </a:r>
            <a:endParaRPr lang="en-GB" sz="1600" dirty="0" smtClean="0"/>
          </a:p>
          <a:p>
            <a:r>
              <a:rPr lang="en-GB" sz="1600" dirty="0" smtClean="0"/>
              <a:t>Galactose elimination capacity (GEC) </a:t>
            </a:r>
            <a:r>
              <a:rPr lang="en-GB" sz="1600" b="1" dirty="0" smtClean="0"/>
              <a:t>measurement for functional liver cell</a:t>
            </a:r>
            <a:r>
              <a:rPr lang="en-GB" sz="1600" dirty="0" smtClean="0"/>
              <a:t> mass</a:t>
            </a:r>
          </a:p>
          <a:p>
            <a:r>
              <a:rPr lang="en-GB" sz="1600" dirty="0" smtClean="0"/>
              <a:t>Galactose clearance altered in most liver diseases (metabolic &amp; structural)</a:t>
            </a:r>
          </a:p>
          <a:p>
            <a:pPr lvl="1"/>
            <a:r>
              <a:rPr lang="en-GB" sz="1600" dirty="0" err="1" smtClean="0"/>
              <a:t>Galactosemias</a:t>
            </a:r>
            <a:endParaRPr lang="en-GB" sz="1600" dirty="0" smtClean="0"/>
          </a:p>
          <a:p>
            <a:pPr lvl="1"/>
            <a:r>
              <a:rPr lang="en-GB" sz="1600" dirty="0" smtClean="0"/>
              <a:t>Cirrhosis</a:t>
            </a:r>
          </a:p>
          <a:p>
            <a:pPr lvl="1"/>
            <a:r>
              <a:rPr lang="en-GB" sz="1600" dirty="0" smtClean="0"/>
              <a:t>Hepatitis</a:t>
            </a:r>
          </a:p>
          <a:p>
            <a:pPr lvl="1"/>
            <a:r>
              <a:rPr lang="en-GB" sz="1600" dirty="0" smtClean="0"/>
              <a:t>Partial </a:t>
            </a:r>
            <a:r>
              <a:rPr lang="en-GB" sz="1600" dirty="0" err="1" smtClean="0"/>
              <a:t>hepatectomy</a:t>
            </a:r>
            <a:r>
              <a:rPr lang="en-GB" sz="1600" dirty="0" smtClean="0"/>
              <a:t> &amp; regeneration</a:t>
            </a:r>
          </a:p>
          <a:p>
            <a:pPr lvl="1"/>
            <a:r>
              <a:rPr lang="en-GB" sz="1600" dirty="0" smtClean="0"/>
              <a:t>Aging</a:t>
            </a:r>
          </a:p>
          <a:p>
            <a:pPr lvl="1"/>
            <a:r>
              <a:rPr lang="en-GB" sz="1600" dirty="0" smtClean="0"/>
              <a:t>…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657600" y="4343400"/>
            <a:ext cx="5334000" cy="60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Wingdings" panose="05000000000000000000" pitchFamily="2" charset="2"/>
              <a:buNone/>
            </a:pPr>
            <a:endParaRPr lang="en-GB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3726996" y="4548745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600" b="1" dirty="0"/>
              <a:t>Detailed kinetic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ODEs for all processes involved in galactose </a:t>
            </a:r>
            <a:r>
              <a:rPr lang="en-GB" sz="1600" dirty="0" smtClean="0"/>
              <a:t>metabolism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SBML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02112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algn="l"/>
            <a:r>
              <a:rPr lang="de-DE" dirty="0" err="1" smtClean="0"/>
              <a:t>Hepatocyte</a:t>
            </a:r>
            <a:r>
              <a:rPr lang="de-DE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45" y="1219199"/>
            <a:ext cx="3200400" cy="3048000"/>
          </a:xfrm>
        </p:spPr>
        <p:txBody>
          <a:bodyPr>
            <a:normAutofit/>
          </a:bodyPr>
          <a:lstStyle/>
          <a:p>
            <a:r>
              <a:rPr lang="de-DE" sz="1800" b="1" dirty="0" smtClean="0"/>
              <a:t>Reproduces</a:t>
            </a:r>
            <a:endParaRPr lang="de-DE" sz="1800" b="1" dirty="0" smtClean="0"/>
          </a:p>
          <a:p>
            <a:pPr lvl="1"/>
            <a:r>
              <a:rPr lang="de-DE" sz="1800" dirty="0" err="1" smtClean="0"/>
              <a:t>concentrations</a:t>
            </a:r>
            <a:r>
              <a:rPr lang="de-DE" sz="1800" dirty="0" smtClean="0"/>
              <a:t> </a:t>
            </a:r>
            <a:r>
              <a:rPr lang="de-DE" sz="1800" dirty="0" smtClean="0"/>
              <a:t>normal </a:t>
            </a:r>
            <a:r>
              <a:rPr lang="de-DE" sz="1800" dirty="0" err="1" smtClean="0"/>
              <a:t>state</a:t>
            </a:r>
            <a:r>
              <a:rPr lang="de-DE" sz="1800" dirty="0" smtClean="0"/>
              <a:t> &amp; in galactose </a:t>
            </a:r>
            <a:r>
              <a:rPr lang="de-DE" sz="1800" dirty="0" err="1" smtClean="0"/>
              <a:t>challenge</a:t>
            </a:r>
            <a:endParaRPr lang="de-DE" sz="1800" dirty="0" smtClean="0"/>
          </a:p>
          <a:p>
            <a:pPr lvl="1"/>
            <a:r>
              <a:rPr lang="de-DE" sz="1800" dirty="0" err="1" smtClean="0"/>
              <a:t>saturation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smtClean="0"/>
              <a:t>galactose </a:t>
            </a:r>
            <a:r>
              <a:rPr lang="de-DE" sz="1800" dirty="0" err="1" smtClean="0"/>
              <a:t>clearance</a:t>
            </a:r>
            <a:endParaRPr lang="de-DE" sz="1800" dirty="0" smtClean="0"/>
          </a:p>
          <a:p>
            <a:pPr lvl="1"/>
            <a:r>
              <a:rPr lang="de-DE" sz="1800" dirty="0" err="1"/>
              <a:t>e</a:t>
            </a:r>
            <a:r>
              <a:rPr lang="de-DE" sz="1800" dirty="0" err="1" smtClean="0"/>
              <a:t>ffects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galactosemias</a:t>
            </a:r>
            <a:endParaRPr lang="de-DE" sz="1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519" y="1219200"/>
            <a:ext cx="5281444" cy="38611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40997" y="5080308"/>
            <a:ext cx="898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t</a:t>
            </a:r>
            <a:r>
              <a:rPr lang="de-DE" dirty="0" smtClean="0"/>
              <a:t>ime [s]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16200000">
            <a:off x="2535326" y="2493875"/>
            <a:ext cx="2156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concentrations</a:t>
            </a:r>
            <a:r>
              <a:rPr lang="de-DE" dirty="0" smtClean="0"/>
              <a:t> [</a:t>
            </a:r>
            <a:r>
              <a:rPr lang="de-DE" dirty="0" err="1" smtClean="0"/>
              <a:t>mM</a:t>
            </a:r>
            <a:r>
              <a:rPr lang="de-DE" dirty="0" smtClean="0"/>
              <a:t>]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267199"/>
            <a:ext cx="2014683" cy="22161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267199"/>
            <a:ext cx="1582964" cy="221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1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algn="l"/>
            <a:r>
              <a:rPr lang="de-DE" dirty="0" err="1" smtClean="0"/>
              <a:t>Tissue</a:t>
            </a:r>
            <a:r>
              <a:rPr lang="de-DE" dirty="0" smtClean="0"/>
              <a:t> </a:t>
            </a:r>
            <a:r>
              <a:rPr lang="de-DE" dirty="0" err="1" smtClean="0"/>
              <a:t>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5" y="838200"/>
            <a:ext cx="4862301" cy="4525963"/>
          </a:xfrm>
        </p:spPr>
        <p:txBody>
          <a:bodyPr>
            <a:normAutofit/>
          </a:bodyPr>
          <a:lstStyle/>
          <a:p>
            <a:r>
              <a:rPr lang="en-GB" sz="2000" dirty="0" smtClean="0"/>
              <a:t>Fitting distribution of tissue parameters via maximum-likelihood methods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386" y="1219200"/>
            <a:ext cx="3813613" cy="3813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482412"/>
            <a:ext cx="3414501" cy="34145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62" y="4896913"/>
            <a:ext cx="8153620" cy="312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53525"/>
            <a:ext cx="967310" cy="108759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518023" y="3126006"/>
            <a:ext cx="456297" cy="40374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Right Arrow 10"/>
          <p:cNvSpPr/>
          <p:nvPr/>
        </p:nvSpPr>
        <p:spPr>
          <a:xfrm rot="5400000">
            <a:off x="8077200" y="4707149"/>
            <a:ext cx="456297" cy="40374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98470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476" y="1785394"/>
            <a:ext cx="4583917" cy="215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 dirty="0" err="1" smtClean="0"/>
              <a:t>Tissue-scale</a:t>
            </a:r>
            <a:r>
              <a:rPr lang="de-DE" dirty="0" smtClean="0"/>
              <a:t> </a:t>
            </a:r>
            <a:r>
              <a:rPr lang="de-DE" dirty="0" err="1" smtClean="0"/>
              <a:t>Sinusoidal</a:t>
            </a:r>
            <a:r>
              <a:rPr lang="de-DE" dirty="0" smtClean="0"/>
              <a:t> Unit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9" y="1366586"/>
            <a:ext cx="2768419" cy="2768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023079"/>
            <a:ext cx="2802264" cy="2802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333929"/>
            <a:ext cx="2742644" cy="27426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6" y="4052443"/>
            <a:ext cx="2743486" cy="27434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939" y="4007552"/>
            <a:ext cx="2810148" cy="281014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352859" y="2442384"/>
            <a:ext cx="456297" cy="40374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Right Arrow 10"/>
          <p:cNvSpPr/>
          <p:nvPr/>
        </p:nvSpPr>
        <p:spPr>
          <a:xfrm rot="18592642">
            <a:off x="2581008" y="3874701"/>
            <a:ext cx="456297" cy="40374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ight Arrow 11"/>
          <p:cNvSpPr/>
          <p:nvPr/>
        </p:nvSpPr>
        <p:spPr>
          <a:xfrm rot="16200000">
            <a:off x="3608398" y="3928015"/>
            <a:ext cx="456297" cy="40374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Right Arrow 12"/>
          <p:cNvSpPr/>
          <p:nvPr/>
        </p:nvSpPr>
        <p:spPr>
          <a:xfrm rot="13500000">
            <a:off x="6078586" y="3843352"/>
            <a:ext cx="456297" cy="40374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Right Arrow 13"/>
          <p:cNvSpPr/>
          <p:nvPr/>
        </p:nvSpPr>
        <p:spPr>
          <a:xfrm rot="10800000">
            <a:off x="6248851" y="3110074"/>
            <a:ext cx="456297" cy="40374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88929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 dirty="0" err="1" smtClean="0"/>
              <a:t>MultiTude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Large-</a:t>
            </a:r>
            <a:r>
              <a:rPr lang="de-DE" dirty="0" err="1" smtClean="0"/>
              <a:t>scale</a:t>
            </a:r>
            <a:r>
              <a:rPr lang="de-DE" dirty="0" smtClean="0"/>
              <a:t> ODE MODELS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31070"/>
            <a:ext cx="6078693" cy="2862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-76200" y="4351580"/>
            <a:ext cx="9652562" cy="1791719"/>
            <a:chOff x="-4641454" y="2683567"/>
            <a:chExt cx="17565632" cy="3260551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60041" y="2683567"/>
              <a:ext cx="17084219" cy="3260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-4641454" y="5026036"/>
              <a:ext cx="14341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 smtClean="0"/>
                <a:t>Hepatocyte 1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257" y="5026036"/>
              <a:ext cx="2609780" cy="6721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 smtClean="0"/>
                <a:t>Hepatocyte 2</a:t>
              </a:r>
              <a:endParaRPr lang="en-US" dirty="0"/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" y="6324600"/>
            <a:ext cx="9135552" cy="333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-76200" y="6500799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H1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657225" y="6477000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H20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8200" y="1143000"/>
            <a:ext cx="1600200" cy="236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726393" y="1398284"/>
            <a:ext cx="1600200" cy="236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905000" y="3352800"/>
            <a:ext cx="914400" cy="1981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3733800" y="3338350"/>
            <a:ext cx="639046" cy="20884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4372846" y="3340168"/>
            <a:ext cx="1418354" cy="1907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22131" y="5841753"/>
            <a:ext cx="1181741" cy="6434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75660" y="6008132"/>
            <a:ext cx="2911287" cy="6381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861" y="1719751"/>
            <a:ext cx="1587980" cy="178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6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de-DE" dirty="0" smtClean="0"/>
              <a:t>Multiple </a:t>
            </a:r>
            <a:r>
              <a:rPr lang="de-DE" dirty="0" err="1" smtClean="0"/>
              <a:t>Indicator</a:t>
            </a:r>
            <a:r>
              <a:rPr lang="de-DE" dirty="0" smtClean="0"/>
              <a:t> Dilution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809" y="1079342"/>
            <a:ext cx="1326692" cy="13859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6509105" y="2032299"/>
            <a:ext cx="333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Boxplot</a:t>
            </a:r>
          </a:p>
          <a:p>
            <a:r>
              <a:rPr lang="de-DE" b="1" dirty="0" err="1" smtClean="0"/>
              <a:t>maximum</a:t>
            </a:r>
            <a:r>
              <a:rPr lang="de-DE" b="1" dirty="0" smtClean="0"/>
              <a:t> </a:t>
            </a:r>
            <a:r>
              <a:rPr lang="de-DE" b="1" dirty="0" err="1" smtClean="0"/>
              <a:t>times</a:t>
            </a:r>
            <a:r>
              <a:rPr lang="de-DE" b="1" dirty="0" smtClean="0"/>
              <a:t> 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6541570" y="4429287"/>
            <a:ext cx="333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Dilution </a:t>
            </a:r>
            <a:r>
              <a:rPr lang="de-DE" b="1" dirty="0" err="1" smtClean="0"/>
              <a:t>curves</a:t>
            </a:r>
            <a:endParaRPr lang="de-DE" b="1" dirty="0" smtClean="0"/>
          </a:p>
          <a:p>
            <a:r>
              <a:rPr lang="de-DE" b="1" dirty="0" err="1"/>
              <a:t>w</a:t>
            </a:r>
            <a:r>
              <a:rPr lang="de-DE" b="1" dirty="0" err="1" smtClean="0"/>
              <a:t>ith</a:t>
            </a:r>
            <a:r>
              <a:rPr lang="de-DE" b="1" dirty="0" smtClean="0"/>
              <a:t> </a:t>
            </a:r>
            <a:r>
              <a:rPr lang="de-DE" b="1" dirty="0" err="1" smtClean="0"/>
              <a:t>experiments</a:t>
            </a:r>
            <a:r>
              <a:rPr lang="de-DE" b="1" dirty="0" smtClean="0"/>
              <a:t> 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02842"/>
            <a:ext cx="1876321" cy="182491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3082308" y="1434683"/>
            <a:ext cx="566810" cy="50210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ight Arrow 11"/>
          <p:cNvSpPr/>
          <p:nvPr/>
        </p:nvSpPr>
        <p:spPr>
          <a:xfrm>
            <a:off x="5148190" y="1434683"/>
            <a:ext cx="566810" cy="50210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079" y="902842"/>
            <a:ext cx="1876321" cy="18249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98" y="2876724"/>
            <a:ext cx="7427305" cy="41572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-26863" y="1033167"/>
            <a:ext cx="333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Periportal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err="1" smtClean="0"/>
              <a:t>tracer</a:t>
            </a:r>
            <a:r>
              <a:rPr lang="de-DE" b="1" dirty="0" smtClean="0"/>
              <a:t> 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818857" y="1106269"/>
            <a:ext cx="333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Perivenious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err="1" smtClean="0"/>
              <a:t>tracer</a:t>
            </a:r>
            <a:r>
              <a:rPr lang="de-DE" b="1" dirty="0" smtClean="0"/>
              <a:t> 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1204860" y="2631838"/>
            <a:ext cx="1600200" cy="208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791200" y="2610521"/>
            <a:ext cx="1600200" cy="208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773268" y="6789120"/>
            <a:ext cx="1600200" cy="208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19800" y="6553200"/>
            <a:ext cx="335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No</a:t>
            </a:r>
            <a:r>
              <a:rPr lang="de-DE" b="1" dirty="0" smtClean="0"/>
              <a:t> </a:t>
            </a:r>
            <a:r>
              <a:rPr lang="de-DE" b="1" dirty="0" err="1" smtClean="0"/>
              <a:t>fitting</a:t>
            </a:r>
            <a:r>
              <a:rPr lang="de-DE" b="1" dirty="0" smtClean="0"/>
              <a:t>! </a:t>
            </a:r>
            <a:r>
              <a:rPr lang="de-DE" b="1" dirty="0" err="1"/>
              <a:t>N</a:t>
            </a:r>
            <a:r>
              <a:rPr lang="de-DE" b="1" dirty="0" err="1" smtClean="0"/>
              <a:t>o</a:t>
            </a:r>
            <a:r>
              <a:rPr lang="de-DE" b="1" dirty="0" smtClean="0"/>
              <a:t> </a:t>
            </a:r>
            <a:r>
              <a:rPr lang="de-DE" b="1" dirty="0" err="1" smtClean="0"/>
              <a:t>free</a:t>
            </a:r>
            <a:r>
              <a:rPr lang="de-DE" b="1" dirty="0" smtClean="0"/>
              <a:t> </a:t>
            </a:r>
            <a:r>
              <a:rPr lang="de-DE" b="1" dirty="0" err="1" smtClean="0"/>
              <a:t>parameters</a:t>
            </a:r>
            <a:r>
              <a:rPr lang="de-DE" b="1" dirty="0" smtClean="0"/>
              <a:t>!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034159" y="6553200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t</a:t>
            </a:r>
            <a:r>
              <a:rPr lang="de-DE" b="1" dirty="0" smtClean="0"/>
              <a:t>ime [s]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604724" y="2500876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t</a:t>
            </a:r>
            <a:r>
              <a:rPr lang="de-DE" b="1" dirty="0" smtClean="0"/>
              <a:t>ime [s]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430136" y="2500876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t</a:t>
            </a:r>
            <a:r>
              <a:rPr lang="de-DE" b="1" dirty="0" smtClean="0"/>
              <a:t>ime [s]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23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TC101790491[[fn=Mylar]]</Template>
  <TotalTime>2528</TotalTime>
  <Words>770</Words>
  <Application>Microsoft Office PowerPoint</Application>
  <PresentationFormat>On-screen Show (4:3)</PresentationFormat>
  <Paragraphs>179</Paragraphs>
  <Slides>22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 Black</vt:lpstr>
      <vt:lpstr>Calibri</vt:lpstr>
      <vt:lpstr>Segoe UI Semibold</vt:lpstr>
      <vt:lpstr>Wingdings</vt:lpstr>
      <vt:lpstr>Office Theme</vt:lpstr>
      <vt:lpstr>Equation</vt:lpstr>
      <vt:lpstr>Liver Architecture  IN A NUTSHELL</vt:lpstr>
      <vt:lpstr>From Hepatocytes to Whole Liver Function: A Multi-scale Model of Human Galactose Metabolism König M. &amp; Holzhütter HG.</vt:lpstr>
      <vt:lpstr>Workflow</vt:lpstr>
      <vt:lpstr>Cellular Galactose Metabolism</vt:lpstr>
      <vt:lpstr>Hepatocyte Model</vt:lpstr>
      <vt:lpstr>Tissue Distributions</vt:lpstr>
      <vt:lpstr>Tissue-scale Sinusoidal Unit</vt:lpstr>
      <vt:lpstr>MultiTude of Large-scale ODE MODELS</vt:lpstr>
      <vt:lpstr>Multiple Indicator Dilution</vt:lpstr>
      <vt:lpstr>PowerPoint Presentation</vt:lpstr>
      <vt:lpstr>Galactose Elimination (GE)</vt:lpstr>
      <vt:lpstr>Extraction (ER) &amp; Clearance (CL)</vt:lpstr>
      <vt:lpstr>Current WORK</vt:lpstr>
      <vt:lpstr>What I learned … so far</vt:lpstr>
      <vt:lpstr>Acknowledgements</vt:lpstr>
      <vt:lpstr>Processes</vt:lpstr>
      <vt:lpstr>PowerPoint Presentation</vt:lpstr>
      <vt:lpstr>PowerPoint Presentation</vt:lpstr>
      <vt:lpstr>Sinusoid</vt:lpstr>
      <vt:lpstr>Blood Flow</vt:lpstr>
      <vt:lpstr>Galactosemias</vt:lpstr>
      <vt:lpstr>Galactosemia (GALK, GALT, GALE)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Hepatic zonation of  Glucose Metabolism</dc:title>
  <dc:creator>mkoenig</dc:creator>
  <cp:lastModifiedBy>Windows User</cp:lastModifiedBy>
  <cp:revision>186</cp:revision>
  <dcterms:created xsi:type="dcterms:W3CDTF">2006-08-16T00:00:00Z</dcterms:created>
  <dcterms:modified xsi:type="dcterms:W3CDTF">2014-05-14T10:31:54Z</dcterms:modified>
</cp:coreProperties>
</file>